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  <p:sldMasterId id="2147483701" r:id="rId6"/>
  </p:sldMasterIdLst>
  <p:notesMasterIdLst>
    <p:notesMasterId r:id="rId15"/>
  </p:notesMasterIdLst>
  <p:handoutMasterIdLst>
    <p:handoutMasterId r:id="rId16"/>
  </p:handoutMasterIdLst>
  <p:sldIdLst>
    <p:sldId id="256" r:id="rId7"/>
    <p:sldId id="257" r:id="rId8"/>
    <p:sldId id="274" r:id="rId9"/>
    <p:sldId id="275" r:id="rId10"/>
    <p:sldId id="276" r:id="rId11"/>
    <p:sldId id="277" r:id="rId12"/>
    <p:sldId id="26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4D71"/>
    <a:srgbClr val="D9D9D9"/>
    <a:srgbClr val="002060"/>
    <a:srgbClr val="014D71"/>
    <a:srgbClr val="FFFFFF"/>
    <a:srgbClr val="009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5" autoAdjust="0"/>
    <p:restoredTop sz="96071" autoAdjust="0"/>
  </p:normalViewPr>
  <p:slideViewPr>
    <p:cSldViewPr snapToGrid="0" snapToObjects="1">
      <p:cViewPr varScale="1">
        <p:scale>
          <a:sx n="117" d="100"/>
          <a:sy n="117" d="100"/>
        </p:scale>
        <p:origin x="20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024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E1F418-3C22-61F4-01AC-D2546FCDEA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A7CFC1-352B-9B8A-5EB4-77817ACB7E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090C2-FE86-4F7A-A049-C51EADA47E56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5C119-7634-F532-80AD-EBAF7ACC2E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0B5FD-7A52-7D4C-F2B7-37ACFC7E6E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196CE-13BA-488D-ABF6-BDE09CF3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736170"/>
      </p:ext>
    </p:extLst>
  </p:cSld>
  <p:clrMap bg1="lt1" tx1="dk1" bg2="lt2" tx2="dk2" accent1="accent1" accent2="accent2" accent3="accent3" accent4="accent4" accent5="accent5" accent6="accent6" hlink="hlink" folHlink="folHlink"/>
  <p:hf hd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2B70F-0502-514F-9920-090EFDEA1488}" type="datetimeFigureOut">
              <a:rPr lang="en-US" smtClean="0"/>
              <a:t>12/8/25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CFC4E-BFDB-3E49-B4DA-66B0DAFD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48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 geometr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>
            <a:extLst>
              <a:ext uri="{FF2B5EF4-FFF2-40B4-BE49-F238E27FC236}">
                <a16:creationId xmlns:a16="http://schemas.microsoft.com/office/drawing/2014/main" id="{40B52A1B-4EE9-A19E-AB1E-23C1B0632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4761" y="2526722"/>
            <a:ext cx="5220000" cy="720000"/>
          </a:xfrm>
          <a:solidFill>
            <a:srgbClr val="004D71">
              <a:alpha val="49804"/>
            </a:srgbClr>
          </a:solidFill>
        </p:spPr>
        <p:txBody>
          <a:bodyPr anchor="t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2B86335-61E1-DC0C-B917-0EFC5562D2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4761" y="1965759"/>
            <a:ext cx="1260000" cy="252000"/>
          </a:xfrm>
          <a:noFill/>
        </p:spPr>
        <p:txBody>
          <a:bodyPr/>
          <a:lstStyle>
            <a:lvl1pPr marL="0" indent="0" algn="l">
              <a:buNone/>
              <a:defRPr lang="en-GB" sz="9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DD Month YYYY</a:t>
            </a:r>
            <a:r>
              <a:rPr lang="en-GB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23B1B-9304-F0BD-D161-4325944EE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307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9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 one above other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AAA8-FD3E-4D05-B155-E255F42FA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4385" y="764498"/>
            <a:ext cx="8784521" cy="1004878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E17BBC-DE32-9633-6961-81CB4A6BA627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604963" y="1898649"/>
            <a:ext cx="6129079" cy="1800000"/>
          </a:xfrm>
        </p:spPr>
        <p:txBody>
          <a:bodyPr/>
          <a:lstStyle/>
          <a:p>
            <a:pPr lvl="0"/>
            <a:r>
              <a:rPr lang="en-GB" dirty="0"/>
              <a:t>Click to add bullets or click the icon for image, table, etc. For text without bullets, simply remove the bullet format and start typing.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6463DDA-6CB8-F1D8-FF0C-4BA01994813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604385" y="3829169"/>
            <a:ext cx="6129657" cy="1800000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dirty="0"/>
              <a:t>Click to add bullets or click the icon for image, table, etc. For text without bullets, simply remove the bullet format and start typing.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93AED-4425-B021-D397-E3CB91008CA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869238" y="1898650"/>
            <a:ext cx="2833687" cy="2882900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r>
              <a:rPr lang="en-US" dirty="0"/>
              <a:t>Click icon in </a:t>
            </a:r>
            <a:r>
              <a:rPr lang="en-US" dirty="0" err="1"/>
              <a:t>centre</a:t>
            </a:r>
            <a:r>
              <a:rPr lang="en-US" dirty="0"/>
              <a:t> to add picture – remember to add Alt text or mark as decorative for accessibility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D1823AC-6C45-1A73-3DAE-C9A23595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42D1390-B263-413C-A0EE-25E7C61D34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51F1A-AEAE-D2A2-6567-4B331BE16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4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 side by sid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AAA8-FD3E-4D05-B155-E255F42FA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4385" y="764498"/>
            <a:ext cx="9338435" cy="1004878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BD4E56-1DF9-9C9D-9D95-87FACB8F824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604385" y="1962000"/>
            <a:ext cx="3072390" cy="3782962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 dirty="0"/>
              <a:t>Click to add bullets or click the icon for image, table, etc. For text without bullets, simply remove the bullet format and start typing.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A0644B6-F2FE-0EA0-8F24-0ABB6F330C85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822201" y="1962000"/>
            <a:ext cx="3072390" cy="3782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bullets or click the icon for image, table, etc. For text without bullets, simply remove the bullet format and start typing.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440997CF-A2C1-C498-C63F-1F835AB2539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61056" y="1962000"/>
            <a:ext cx="2874978" cy="31303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 – remember to add Alt text or mark as decorative for accessibility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16BFA2E-927E-0D99-F726-D01DD842B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42D1390-B263-413C-A0EE-25E7C61D34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51F1A-AEAE-D2A2-6567-4B331BE16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29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ox above tex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AAA8-FD3E-4D05-B155-E255F42FA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4385" y="764498"/>
            <a:ext cx="8828665" cy="1004878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D725A1-D916-594B-652A-B3003EAD500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05600" y="1973263"/>
            <a:ext cx="8813800" cy="2857500"/>
          </a:xfrm>
        </p:spPr>
        <p:txBody>
          <a:bodyPr/>
          <a:lstStyle/>
          <a:p>
            <a:pPr lvl="0"/>
            <a:r>
              <a:rPr lang="en-GB" dirty="0"/>
              <a:t>Click to add bullets or click the icon for image, table, etc. For text without bullets, simply remove the bullet format and start typing.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222555-4D97-678F-9D78-CFCEAB0480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4385" y="5034912"/>
            <a:ext cx="8828665" cy="57140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5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AF69BD-1F61-5BAC-FC8E-93E78A138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fld id="{942D1390-B263-413C-A0EE-25E7C61D34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51F1A-AEAE-D2A2-6567-4B331BE16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90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and content box side by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AAA8-FD3E-4D05-B155-E255F42FA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4385" y="764498"/>
            <a:ext cx="8828665" cy="1004878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730966-8160-7328-164A-52C0D0A691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9250" y="1973870"/>
            <a:ext cx="2533025" cy="363244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5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>
                <a:solidFill>
                  <a:schemeClr val="accent5"/>
                </a:solidFill>
              </a:defRPr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A07100-FBE1-ED3C-7793-6EFA1A99583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77128" y="1978065"/>
            <a:ext cx="6055922" cy="362825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dirty="0"/>
              <a:t>Click to add bullets or click the icon for image, table, etc. For text without bullets, simply remove the bullet format and start typing.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3636F3-EF28-7AC1-8DE1-A7E9EAA4D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42D1390-B263-413C-A0EE-25E7C61D34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51F1A-AEAE-D2A2-6567-4B331BE16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47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 with two pictu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AAA8-FD3E-4D05-B155-E255F42FA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4385" y="764498"/>
            <a:ext cx="8827200" cy="1004878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8C61738B-2421-E891-B6FF-F9E8198F656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604385" y="1960992"/>
            <a:ext cx="3072390" cy="3782962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 dirty="0"/>
              <a:t>Click to add bullets or click the icon for image, table, etc. For text without bullets, simply remove the bullet format and start typing.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3A2D6BDB-5A32-29DD-450D-A16F33258D0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823521" y="1960992"/>
            <a:ext cx="3072390" cy="3782962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9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bullets or click the icon for image, table, etc. For text without bullets, simply remove the bullet format and start typing.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440997CF-A2C1-C498-C63F-1F835AB2539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60400" y="1962000"/>
            <a:ext cx="2876400" cy="18360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in </a:t>
            </a:r>
            <a:r>
              <a:rPr lang="en-US" dirty="0" err="1"/>
              <a:t>centre</a:t>
            </a:r>
            <a:r>
              <a:rPr lang="en-US" dirty="0"/>
              <a:t> to add picture – remember to add Alt text or mark as decorative for accessibility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E1117B48-A3BD-F639-077C-EBC809EE83B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60400" y="3907954"/>
            <a:ext cx="2232000" cy="18360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to icon in </a:t>
            </a:r>
            <a:r>
              <a:rPr lang="en-US" dirty="0" err="1"/>
              <a:t>centre</a:t>
            </a:r>
            <a:r>
              <a:rPr lang="en-US" dirty="0"/>
              <a:t> add picture – remember to add Alt text or mark as decorative for accessibility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600DCC1-E2B7-B559-6AE9-383DB01DC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0" y="6149947"/>
            <a:ext cx="1076241" cy="688863"/>
          </a:xfrm>
        </p:spPr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</a:defRPr>
            </a:lvl1pPr>
          </a:lstStyle>
          <a:p>
            <a:fld id="{942D1390-B263-413C-A0EE-25E7C61D34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51F1A-AEAE-D2A2-6567-4B331BE16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08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above content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AAA8-FD3E-4D05-B155-E255F42FA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4385" y="764498"/>
            <a:ext cx="8827200" cy="1004878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4DA65006-ABA2-CC15-50E5-A4F3C5432B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04384" y="1962000"/>
            <a:ext cx="2880000" cy="1836000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en-US" dirty="0"/>
              <a:t>Click icon in </a:t>
            </a:r>
            <a:r>
              <a:rPr lang="en-US" dirty="0" err="1"/>
              <a:t>centre</a:t>
            </a:r>
            <a:r>
              <a:rPr lang="en-US" dirty="0"/>
              <a:t> to add picture – remember to add Alt text or mark as decorative for accessibility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9CE3164-BA54-06D9-1749-8C10D79B6B3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604384" y="3909600"/>
            <a:ext cx="2880000" cy="183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 dirty="0"/>
              <a:t>Click to add bullets or click the icon for image, table, etc. For text without bullets, simply remove the bullet format and start typing.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61C0302B-34F4-2AC4-0917-F3AA86696D9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32720" y="1962000"/>
            <a:ext cx="2880000" cy="1836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en-US" dirty="0"/>
              <a:t>Click icon in </a:t>
            </a:r>
            <a:r>
              <a:rPr lang="en-US" dirty="0" err="1"/>
              <a:t>centre</a:t>
            </a:r>
            <a:r>
              <a:rPr lang="en-US" dirty="0"/>
              <a:t> to add picture – remember to add Alt text or mark as decorative for accessibility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EF090A74-A561-0DCE-2902-334AD960B51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832720" y="3909600"/>
            <a:ext cx="2880000" cy="18360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Click to add bullets or click the icon for image, table, etc. For text without bullets, simply remove the bullet format and start typing.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440997CF-A2C1-C498-C63F-1F835AB2539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61056" y="1962000"/>
            <a:ext cx="2880000" cy="1836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en-US" dirty="0"/>
              <a:t>Click icon in </a:t>
            </a:r>
            <a:r>
              <a:rPr lang="en-US" dirty="0" err="1"/>
              <a:t>centre</a:t>
            </a:r>
            <a:r>
              <a:rPr lang="en-US" dirty="0"/>
              <a:t> to add picture – remember to add Alt text or mark as decorative for accessibility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896DE0-8D07-4B8E-C88F-A489AE1D9BB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061056" y="3909600"/>
            <a:ext cx="2880000" cy="18360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bullets or click the icon for image, table, etc. For text without bullets, simply remove the bullet format and start typing.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226F5BA-5D80-4EA0-C3E3-2D43EF8E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42D1390-B263-413C-A0EE-25E7C61D34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51F1A-AEAE-D2A2-6567-4B331BE16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4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geometrtic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D0125-C2F4-F3B2-7CEA-955155C7A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4654" y="1682888"/>
            <a:ext cx="5449294" cy="145461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Add Thank you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94E9B74-267C-4A48-200D-3AC0DE56F7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4653" y="3253438"/>
            <a:ext cx="5449295" cy="145461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Add subtext, </a:t>
            </a:r>
            <a:r>
              <a:rPr lang="en-US" dirty="0" err="1"/>
              <a:t>eg</a:t>
            </a:r>
            <a:r>
              <a:rPr lang="en-US" dirty="0"/>
              <a:t> Any questions?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23B1B-9304-F0BD-D161-4325944EE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75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fice sce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ABEE6C6-2033-D6E9-856B-1B31DC76D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4760" y="2526724"/>
            <a:ext cx="5220000" cy="720000"/>
          </a:xfrm>
          <a:solidFill>
            <a:srgbClr val="014D71">
              <a:alpha val="40000"/>
            </a:srgbClr>
          </a:solidFill>
          <a:ln>
            <a:noFill/>
          </a:ln>
        </p:spPr>
        <p:txBody>
          <a:bodyPr anchor="t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C3C6431-3FC5-8CE8-3DA4-5C8EC5BE6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4760" y="1965758"/>
            <a:ext cx="1260000" cy="252001"/>
          </a:xfrm>
          <a:solidFill>
            <a:srgbClr val="014D71">
              <a:alpha val="40000"/>
            </a:srgbClr>
          </a:solidFill>
        </p:spPr>
        <p:txBody>
          <a:bodyPr/>
          <a:lstStyle>
            <a:lvl1pPr marL="0" indent="0" algn="l">
              <a:buNone/>
              <a:defRPr lang="en-GB" sz="9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DD Month YYYY</a:t>
            </a:r>
            <a:r>
              <a:rPr lang="en-GB" dirty="0"/>
              <a:t> 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CE34F93-6D2C-F834-17CE-D85C75363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87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miling wom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>
            <a:extLst>
              <a:ext uri="{FF2B5EF4-FFF2-40B4-BE49-F238E27FC236}">
                <a16:creationId xmlns:a16="http://schemas.microsoft.com/office/drawing/2014/main" id="{40B52A1B-4EE9-A19E-AB1E-23C1B0632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4761" y="2526724"/>
            <a:ext cx="5220000" cy="720000"/>
          </a:xfrm>
          <a:solidFill>
            <a:srgbClr val="014D71">
              <a:alpha val="50196"/>
            </a:srgbClr>
          </a:solidFill>
        </p:spPr>
        <p:txBody>
          <a:bodyPr anchor="t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25D8E2E-5225-6FDD-5ADC-738403F82B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4761" y="1965759"/>
            <a:ext cx="1260000" cy="252000"/>
          </a:xfrm>
          <a:solidFill>
            <a:srgbClr val="014D71">
              <a:alpha val="50196"/>
            </a:srgbClr>
          </a:solidFill>
        </p:spPr>
        <p:txBody>
          <a:bodyPr/>
          <a:lstStyle>
            <a:lvl1pPr marL="0" indent="0" algn="l">
              <a:buNone/>
              <a:defRPr lang="en-GB" sz="9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DD Month YYYY</a:t>
            </a:r>
            <a:r>
              <a:rPr lang="en-GB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23B1B-9304-F0BD-D161-4325944EE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56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 geometr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4383B-B32A-CCB9-2DED-E3C59D9FE7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5600" y="763200"/>
            <a:ext cx="8827200" cy="1004400"/>
          </a:xfrm>
        </p:spPr>
        <p:txBody>
          <a:bodyPr anchor="t" anchorCtr="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Agenda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E0CBB0-5DE1-9E18-8F02-FE450FD687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05600" y="1972800"/>
            <a:ext cx="8827200" cy="3690000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1</a:t>
            </a:r>
          </a:p>
          <a:p>
            <a:pPr lvl="0"/>
            <a:r>
              <a:rPr lang="en-US" dirty="0"/>
              <a:t>Agenda Item 2</a:t>
            </a:r>
          </a:p>
          <a:p>
            <a:pPr lvl="0"/>
            <a:r>
              <a:rPr lang="en-US" dirty="0"/>
              <a:t>Agenda Item 3</a:t>
            </a:r>
          </a:p>
          <a:p>
            <a:pPr lvl="0"/>
            <a:r>
              <a:rPr lang="en-US" dirty="0"/>
              <a:t>Agenda Item 4</a:t>
            </a:r>
          </a:p>
          <a:p>
            <a:pPr lvl="0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5196FE-A8C5-104F-8297-3A1BCEEE5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2D1390-B263-413C-A0EE-25E7C61D346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35E6E-3389-3D5C-B612-3A5BE9133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33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42EA2-31A6-741F-73BB-0E1942E0E4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5600" y="763200"/>
            <a:ext cx="8827200" cy="100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760C97-7035-517A-6BAD-37BBA5638C9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05600" y="1972800"/>
            <a:ext cx="8827200" cy="369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add bullets or click the icon for image, table, etc. For text without bullets, simply remove the bullet format and start typing.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31043-66D8-9205-7716-BD190FBF8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FB7D2B2-2501-48C7-7509-229140D26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42D1390-B263-413C-A0EE-25E7C61D34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080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geometric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B14115-D13B-A590-D436-C3115698A1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4653" y="1603375"/>
            <a:ext cx="5475799" cy="1454618"/>
          </a:xfrm>
          <a:noFill/>
        </p:spPr>
        <p:txBody>
          <a:bodyPr>
            <a:noAutofit/>
          </a:bodyPr>
          <a:lstStyle>
            <a:lvl1pPr>
              <a:defRPr sz="6000">
                <a:solidFill>
                  <a:srgbClr val="004D7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Add Thank you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62803E-2DE4-9EA7-5F8B-019E0936D1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4653" y="3253438"/>
            <a:ext cx="5475799" cy="1454618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Add subtext, </a:t>
            </a:r>
            <a:r>
              <a:rPr lang="en-US" dirty="0" err="1"/>
              <a:t>eg</a:t>
            </a:r>
            <a:r>
              <a:rPr lang="en-US" dirty="0"/>
              <a:t> Any questions?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23B1B-9304-F0BD-D161-4325944EE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65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geometric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B14115-D13B-A590-D436-C3115698A1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4653" y="1603375"/>
            <a:ext cx="5475799" cy="1454618"/>
          </a:xfrm>
          <a:noFill/>
        </p:spPr>
        <p:txBody>
          <a:bodyPr>
            <a:noAutofit/>
          </a:bodyPr>
          <a:lstStyle>
            <a:lvl1pPr>
              <a:defRPr sz="6000">
                <a:solidFill>
                  <a:srgbClr val="004D7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Add Thank you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62803E-2DE4-9EA7-5F8B-019E0936D1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4653" y="3253438"/>
            <a:ext cx="5475799" cy="1454618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Add subtext, </a:t>
            </a:r>
            <a:r>
              <a:rPr lang="en-US" dirty="0" err="1"/>
              <a:t>eg</a:t>
            </a:r>
            <a:r>
              <a:rPr lang="en-US" dirty="0"/>
              <a:t> Any questions?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23B1B-9304-F0BD-D161-4325944EE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6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ox with blue visua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42EA2-31A6-741F-73BB-0E1942E0E4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5600" y="763200"/>
            <a:ext cx="8827200" cy="1004400"/>
          </a:xfrm>
          <a:solidFill>
            <a:srgbClr val="004D71">
              <a:alpha val="40000"/>
            </a:srgbClr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760C97-7035-517A-6BAD-37BBA5638C9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05600" y="1972800"/>
            <a:ext cx="8827200" cy="3690000"/>
          </a:xfrm>
          <a:solidFill>
            <a:srgbClr val="004D71">
              <a:alpha val="40000"/>
            </a:srgbClr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/>
              <a:t>Click to add bullets or click the icon for image, table, etc. For text without bullets, simply remove the bullet format and start typing.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31043-66D8-9205-7716-BD190FBF8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FB7D2B2-2501-48C7-7509-229140D26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42D1390-B263-413C-A0EE-25E7C61D34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42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ox with only Logo bottom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42EA2-31A6-741F-73BB-0E1942E0E4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5600" y="763200"/>
            <a:ext cx="8827200" cy="100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760C97-7035-517A-6BAD-37BBA5638C9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05600" y="1972800"/>
            <a:ext cx="8827200" cy="3690000"/>
          </a:xfrm>
        </p:spPr>
        <p:txBody>
          <a:bodyPr/>
          <a:lstStyle/>
          <a:p>
            <a:pPr lvl="0"/>
            <a:r>
              <a:rPr lang="en-GB" dirty="0"/>
              <a:t>Click to add bullets or click the icon for image, table, etc. For text without bullets, simply remove the bullet format and start typing.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31043-66D8-9205-7716-BD190FBF8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FB7D2B2-2501-48C7-7509-229140D26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42D1390-B263-413C-A0EE-25E7C61D34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78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ox with only Logo top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42EA2-31A6-741F-73BB-0E1942E0E4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5600" y="763200"/>
            <a:ext cx="8784000" cy="100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760C97-7035-517A-6BAD-37BBA5638C9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05600" y="1972800"/>
            <a:ext cx="8783862" cy="3913188"/>
          </a:xfrm>
        </p:spPr>
        <p:txBody>
          <a:bodyPr/>
          <a:lstStyle/>
          <a:p>
            <a:pPr lvl="0"/>
            <a:r>
              <a:rPr lang="en-GB" dirty="0"/>
              <a:t>Click to add bullets or click the icon for image, table, etc. For text without bullets, simply remove the bullet format and start typing.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31043-66D8-9205-7716-BD190FBF8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FB7D2B2-2501-48C7-7509-229140D26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42D1390-B263-413C-A0EE-25E7C61D34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1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geometr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4383B-B32A-CCB9-2DED-E3C59D9FE7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5600" y="763200"/>
            <a:ext cx="8827200" cy="1004400"/>
          </a:xfrm>
        </p:spPr>
        <p:txBody>
          <a:bodyPr anchor="t" anchorCtr="0"/>
          <a:lstStyle>
            <a:lvl1pPr>
              <a:defRPr b="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Add Agenda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E0CBB0-5DE1-9E18-8F02-FE450FD687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05600" y="1972800"/>
            <a:ext cx="8784000" cy="3913200"/>
          </a:xfrm>
          <a:solidFill>
            <a:srgbClr val="004D71">
              <a:alpha val="50196"/>
            </a:srgbClr>
          </a:solidFill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1</a:t>
            </a:r>
          </a:p>
          <a:p>
            <a:pPr lvl="0"/>
            <a:r>
              <a:rPr lang="en-US" dirty="0"/>
              <a:t>Agenda Item 2</a:t>
            </a:r>
          </a:p>
          <a:p>
            <a:pPr lvl="0"/>
            <a:r>
              <a:rPr lang="en-US" dirty="0"/>
              <a:t>Agenda Item 3</a:t>
            </a:r>
          </a:p>
          <a:p>
            <a:pPr lvl="0"/>
            <a:r>
              <a:rPr lang="en-US" dirty="0"/>
              <a:t>Agenda Item 4</a:t>
            </a:r>
          </a:p>
          <a:p>
            <a:pPr lvl="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E3B9F-26CF-FCB6-F11D-D2155B055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</a:defRPr>
            </a:lvl1pPr>
          </a:lstStyle>
          <a:p>
            <a:fld id="{942D1390-B263-413C-A0EE-25E7C61D34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4AD26-7538-3921-D91E-3DF96BFEE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5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 geometr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4383B-B32A-CCB9-2DED-E3C59D9FE7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5600" y="763200"/>
            <a:ext cx="8107200" cy="1004400"/>
          </a:xfrm>
        </p:spPr>
        <p:txBody>
          <a:bodyPr anchor="t" anchorCtr="0"/>
          <a:lstStyle>
            <a:lvl1pPr>
              <a:defRPr b="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E0CBB0-5DE1-9E18-8F02-FE450FD687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05600" y="1972800"/>
            <a:ext cx="8066654" cy="3913200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rgbClr val="004D71"/>
                </a:solidFill>
              </a:defRPr>
            </a:lvl1pPr>
            <a:lvl2pPr marL="457200" indent="0" algn="l">
              <a:buFontTx/>
              <a:buNone/>
              <a:defRPr sz="2000">
                <a:solidFill>
                  <a:srgbClr val="004D71"/>
                </a:solidFill>
              </a:defRPr>
            </a:lvl2pPr>
            <a:lvl3pPr marL="914400" indent="0" algn="l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1</a:t>
            </a:r>
          </a:p>
          <a:p>
            <a:pPr lvl="0"/>
            <a:r>
              <a:rPr lang="en-US" dirty="0"/>
              <a:t>Agenda Item 2</a:t>
            </a:r>
          </a:p>
          <a:p>
            <a:pPr lvl="0"/>
            <a:r>
              <a:rPr lang="en-US" dirty="0"/>
              <a:t>Agenda Item 3</a:t>
            </a:r>
          </a:p>
          <a:p>
            <a:pPr lvl="0"/>
            <a:r>
              <a:rPr lang="en-US" dirty="0"/>
              <a:t>Agenda Item 4</a:t>
            </a:r>
          </a:p>
          <a:p>
            <a:pPr lvl="0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5196FE-A8C5-104F-8297-3A1BCEEE5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2D1390-B263-413C-A0EE-25E7C61D346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35E6E-3389-3D5C-B612-3A5BE9133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6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above conten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7A90480-D5A4-D549-5077-DE2D0D4508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5233" y="764762"/>
            <a:ext cx="8784000" cy="10044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Heading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5C0C15-2F4D-64EB-854C-8977CB4C3E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5596" y="1915852"/>
            <a:ext cx="8783637" cy="17750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4D88D3-F6BA-547B-088C-9F7066A323B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605290" y="3823959"/>
            <a:ext cx="8783943" cy="1837370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dirty="0"/>
              <a:t>Click to add bullets or click the icon for image, table, etc. For text without bullets, simply remove the bullet format and start typing.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6BD7F-3C60-471A-5D90-C7519EE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42D1390-B263-413C-A0EE-25E7C61D346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51F1A-AEAE-D2A2-6567-4B331BE16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3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 side by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AAA8-FD3E-4D05-B155-E255F42FA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4385" y="764498"/>
            <a:ext cx="8784521" cy="1004878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1F65CEA6-018D-F120-6B00-1FC7FA75FE0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604385" y="1918120"/>
            <a:ext cx="4284000" cy="3688309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dirty="0"/>
              <a:t>Click to add bullets or click the icon for image, table, etc. For text without bullets, simply remove the bullet format and start typing.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A20628C-7BB3-8B4F-4E67-0158FE6586C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04906" y="1918121"/>
            <a:ext cx="4284000" cy="3688309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dirty="0"/>
              <a:t>Click to add bullets or click the icon for image, table, etc. For text without bullets, simply remove the bullet format and start typing.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2EB4A7-D2E0-60C7-3D81-0649FF7D4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0" y="6158039"/>
            <a:ext cx="1076241" cy="688863"/>
          </a:xfrm>
        </p:spPr>
        <p:txBody>
          <a:bodyPr/>
          <a:lstStyle>
            <a:lvl1pPr>
              <a:defRPr>
                <a:ln>
                  <a:solidFill>
                    <a:srgbClr val="FFFFFF"/>
                  </a:solidFill>
                </a:ln>
              </a:defRPr>
            </a:lvl1pPr>
          </a:lstStyle>
          <a:p>
            <a:fld id="{942D1390-B263-413C-A0EE-25E7C61D34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51F1A-AEAE-D2A2-6567-4B331BE16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9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22B1E8-83E3-F0C2-3FDE-19CB9175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600" y="763200"/>
            <a:ext cx="8827200" cy="100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Header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83CD1-9096-F9B9-52E5-2E4AAF3A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5600" y="1972800"/>
            <a:ext cx="8827200" cy="369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add bullets or click the icon for image, table, etc. Bullets can be removed if you just want text.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A82755-C0FF-E113-2BF7-A1C0D2B5C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67887" y="6327999"/>
            <a:ext cx="82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8A8"/>
                </a:solidFill>
                <a:latin typeface="Avenir Next LT Pro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44AD91-5880-5FB3-0933-BA4A9F050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166131"/>
            <a:ext cx="1076241" cy="688863"/>
          </a:xfrm>
          <a:prstGeom prst="rect">
            <a:avLst/>
          </a:prstGeom>
        </p:spPr>
        <p:txBody>
          <a:bodyPr vert="horz" lIns="90000" tIns="45720" rIns="91440" bIns="45720" rtlCol="0" anchor="t" anchorCtr="0"/>
          <a:lstStyle>
            <a:lvl1pPr algn="l">
              <a:defRPr lang="en-GB" sz="4800" b="1" smtClean="0">
                <a:ln>
                  <a:solidFill>
                    <a:schemeClr val="accent5"/>
                  </a:solidFill>
                </a:ln>
                <a:noFill/>
                <a:latin typeface="Avenir Next LT Pro" panose="020B0504020202020204" pitchFamily="34" charset="0"/>
              </a:defRPr>
            </a:lvl1pPr>
          </a:lstStyle>
          <a:p>
            <a:fld id="{942D1390-B263-413C-A0EE-25E7C61D34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19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0" r:id="rId2"/>
    <p:sldLayoutId id="2147483723" r:id="rId3"/>
    <p:sldLayoutId id="2147483720" r:id="rId4"/>
    <p:sldLayoutId id="2147483724" r:id="rId5"/>
    <p:sldLayoutId id="2147483650" r:id="rId6"/>
    <p:sldLayoutId id="2147483683" r:id="rId7"/>
    <p:sldLayoutId id="2147483686" r:id="rId8"/>
    <p:sldLayoutId id="2147483688" r:id="rId9"/>
    <p:sldLayoutId id="2147483687" r:id="rId10"/>
    <p:sldLayoutId id="2147483696" r:id="rId11"/>
    <p:sldLayoutId id="2147483690" r:id="rId12"/>
    <p:sldLayoutId id="2147483695" r:id="rId13"/>
    <p:sldLayoutId id="2147483697" r:id="rId14"/>
    <p:sldLayoutId id="2147483691" r:id="rId15"/>
    <p:sldLayoutId id="2147483698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22B1E8-83E3-F0C2-3FDE-19CB9175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600" y="763200"/>
            <a:ext cx="8827200" cy="1004400"/>
          </a:xfrm>
          <a:prstGeom prst="rect">
            <a:avLst/>
          </a:prstGeom>
          <a:solidFill>
            <a:srgbClr val="004D71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Header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83CD1-9096-F9B9-52E5-2E4AAF3A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5600" y="1972800"/>
            <a:ext cx="8827200" cy="3690000"/>
          </a:xfrm>
          <a:prstGeom prst="rect">
            <a:avLst/>
          </a:prstGeom>
          <a:solidFill>
            <a:srgbClr val="004D71">
              <a:alpha val="50196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add bullets or click the icon for image, table, etc. For text without bullets, simply remove the bullet format and start typing.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A82755-C0FF-E113-2BF7-A1C0D2B5C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67887" y="6327999"/>
            <a:ext cx="82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8A8"/>
                </a:solidFill>
                <a:latin typeface="Avenir Next LT Pro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44AD91-5880-5FB3-0933-BA4A9F050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166131"/>
            <a:ext cx="1076241" cy="688863"/>
          </a:xfrm>
          <a:prstGeom prst="rect">
            <a:avLst/>
          </a:prstGeom>
        </p:spPr>
        <p:txBody>
          <a:bodyPr vert="horz" lIns="90000" tIns="45720" rIns="91440" bIns="45720" rtlCol="0" anchor="t" anchorCtr="0"/>
          <a:lstStyle>
            <a:lvl1pPr algn="l">
              <a:defRPr lang="en-GB" sz="4800" b="1" smtClean="0">
                <a:ln>
                  <a:solidFill>
                    <a:schemeClr val="accent5"/>
                  </a:solidFill>
                </a:ln>
                <a:noFill/>
                <a:latin typeface="Avenir Next LT Pro" panose="020B0504020202020204" pitchFamily="34" charset="0"/>
              </a:defRPr>
            </a:lvl1pPr>
          </a:lstStyle>
          <a:p>
            <a:fld id="{942D1390-B263-413C-A0EE-25E7C61D34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14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5" r:id="rId2"/>
    <p:sldLayoutId id="2147483708" r:id="rId3"/>
    <p:sldLayoutId id="2147483719" r:id="rId4"/>
    <p:sldLayoutId id="214748372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bg1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wsociety.org.uk/campaigns/england-and-wales-global-legal-centr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wsociety.org.uk/campaigns/england-and-wales-global-legal-centr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wsociety.org.uk/campaigns/england-and-wales-global-legal-centr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wsociety.org.uk/campaigns/england-and-wales-global-legal-centr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society.org.uk/topics/research/international-data-insights-report-2025" TargetMode="External"/><Relationship Id="rId2" Type="http://schemas.openxmlformats.org/officeDocument/2006/relationships/hyperlink" Target="https://www.lawsociety.org.uk/campaigns/england-and-wales-global-legal-centre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international@lawsociety.org.uk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EE72-E7A4-E856-5C36-C52B4FCAE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761" y="2526722"/>
            <a:ext cx="5220000" cy="1338828"/>
          </a:xfrm>
        </p:spPr>
        <p:txBody>
          <a:bodyPr/>
          <a:lstStyle/>
          <a:p>
            <a:r>
              <a:rPr lang="en-GB" dirty="0"/>
              <a:t>England and Wales: A global legal centre</a:t>
            </a:r>
          </a:p>
        </p:txBody>
      </p:sp>
    </p:spTree>
    <p:extLst>
      <p:ext uri="{BB962C8B-B14F-4D97-AF65-F5344CB8AC3E}">
        <p14:creationId xmlns:p14="http://schemas.microsoft.com/office/powerpoint/2010/main" val="295580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A5A29-C4A9-4AB8-0AB2-0B31E160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and Welsh legal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0E6DF-63DF-D96F-4FDC-C3F2B36CEE4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Second largest </a:t>
            </a:r>
            <a:r>
              <a:rPr lang="en-US" dirty="0"/>
              <a:t>legal services market globally</a:t>
            </a:r>
          </a:p>
          <a:p>
            <a:endParaRPr lang="en-US" dirty="0"/>
          </a:p>
          <a:p>
            <a:r>
              <a:rPr lang="en-US" dirty="0"/>
              <a:t>Contributes </a:t>
            </a:r>
            <a:r>
              <a:rPr lang="en-US" b="1" dirty="0"/>
              <a:t>£60 billion </a:t>
            </a:r>
            <a:r>
              <a:rPr lang="en-US" dirty="0"/>
              <a:t>annually to UK economy</a:t>
            </a:r>
          </a:p>
          <a:p>
            <a:endParaRPr lang="en-US" dirty="0"/>
          </a:p>
          <a:p>
            <a:r>
              <a:rPr lang="en-US" b="1" dirty="0"/>
              <a:t>£3 billion </a:t>
            </a:r>
            <a:r>
              <a:rPr lang="en-US" dirty="0"/>
              <a:t>in exports per year</a:t>
            </a:r>
          </a:p>
          <a:p>
            <a:endParaRPr lang="en-US" dirty="0"/>
          </a:p>
          <a:p>
            <a:r>
              <a:rPr lang="en-US" dirty="0"/>
              <a:t>Open to lawyers and clients worldwide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5182E-0DE3-DEB8-EBBF-7A4D6058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www.lawsociety.org.uk/campaigns/england-and-wales-global-legal-centre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33BA3-07E7-CE88-67D8-3822A5F4461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42D1390-B263-413C-A0EE-25E7C61D346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28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11509-66A1-7E10-C14A-1A7C72D4F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DA40D-3BBD-68B4-05F6-2E9DC535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of English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80A57-77FE-9F78-E9CD-76D45B705FE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Predictable: </a:t>
            </a:r>
            <a:r>
              <a:rPr lang="en-US" dirty="0"/>
              <a:t>Based on precedent and freedom of contract</a:t>
            </a:r>
          </a:p>
          <a:p>
            <a:endParaRPr lang="en-US" b="1" dirty="0"/>
          </a:p>
          <a:p>
            <a:r>
              <a:rPr lang="en-US" b="1" dirty="0"/>
              <a:t>Tested: </a:t>
            </a:r>
            <a:r>
              <a:rPr lang="en-US" dirty="0"/>
              <a:t>Governs major global transactions</a:t>
            </a:r>
          </a:p>
          <a:p>
            <a:endParaRPr lang="en-US" b="1" dirty="0"/>
          </a:p>
          <a:p>
            <a:r>
              <a:rPr lang="en-US" b="1" dirty="0"/>
              <a:t>Flexible: </a:t>
            </a:r>
            <a:r>
              <a:rPr lang="en-US" dirty="0"/>
              <a:t>Adapts to new commercial activities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BCD3C-990C-4637-674F-E5101AE42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67535-E169-A75D-39D3-F3CB958E4C5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42D1390-B263-413C-A0EE-25E7C61D346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65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B4BC3-983A-4D51-13C7-D87FC0A2B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A4B72-D173-EC39-7AD5-6554FD6A5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reach of English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1D0C5-8E83-6F2A-31F4-771977EB0AF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£250 billion </a:t>
            </a:r>
            <a:r>
              <a:rPr lang="en-US" dirty="0"/>
              <a:t>in global mergers and acquisitions annually</a:t>
            </a:r>
          </a:p>
          <a:p>
            <a:endParaRPr lang="en-US" b="1" dirty="0"/>
          </a:p>
          <a:p>
            <a:r>
              <a:rPr lang="en-US" b="1" dirty="0"/>
              <a:t>£80 billion </a:t>
            </a:r>
            <a:r>
              <a:rPr lang="en-US" dirty="0"/>
              <a:t>in London insurance premiums</a:t>
            </a:r>
          </a:p>
          <a:p>
            <a:endParaRPr lang="en-US" b="1" dirty="0"/>
          </a:p>
          <a:p>
            <a:r>
              <a:rPr lang="en-US" b="1" dirty="0"/>
              <a:t>80% </a:t>
            </a:r>
            <a:r>
              <a:rPr lang="en-US" dirty="0"/>
              <a:t>of global maritime deals</a:t>
            </a:r>
          </a:p>
          <a:p>
            <a:endParaRPr lang="en-US" b="1" dirty="0"/>
          </a:p>
          <a:p>
            <a:r>
              <a:rPr lang="en-US" b="1" dirty="0"/>
              <a:t>40% </a:t>
            </a:r>
            <a:r>
              <a:rPr lang="en-US" dirty="0"/>
              <a:t>of global corporate arbitrations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871BE-5145-2B00-85A9-072096FBF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www.lawsociety.org.uk/campaigns/england-and-wales-global-legal-centre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A3411-A7DA-2586-6A8E-8D42F0A2A2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42D1390-B263-413C-A0EE-25E7C61D346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38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25C24-ECC2-A29A-A09C-2F18269AD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BE16-D185-8262-56D9-61B4A1139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Quality of litigation and arbitration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FC420-5754-7B3C-0DE8-E5D9773A43E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Highly qualified, independent judges</a:t>
            </a:r>
          </a:p>
          <a:p>
            <a:endParaRPr lang="en-US" dirty="0"/>
          </a:p>
          <a:p>
            <a:r>
              <a:rPr lang="en-US" dirty="0"/>
              <a:t>Commercial Court resolves disputes efficiently</a:t>
            </a:r>
          </a:p>
          <a:p>
            <a:endParaRPr lang="en-US" dirty="0"/>
          </a:p>
          <a:p>
            <a:r>
              <a:rPr lang="en-US" dirty="0"/>
              <a:t>London is top arbitration seat globally</a:t>
            </a:r>
          </a:p>
          <a:p>
            <a:endParaRPr lang="en-US" dirty="0"/>
          </a:p>
          <a:p>
            <a:r>
              <a:rPr lang="en-US" dirty="0"/>
              <a:t>Awards enforceable in 172 countries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2BED89-CDC6-7728-F7CD-7956E2270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www.lawsociety.org.uk/campaigns/england-and-wales-global-legal-centre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A1B32-FDA9-6229-AECE-CE03799449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42D1390-B263-413C-A0EE-25E7C61D346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80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D2C86-C0E7-146D-F665-6B2E56C6A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EC572-4CDB-62AA-3879-528E7CAFC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Why international clients choose England and Wales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D6D70-FCC3-8452-58C2-676B56766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05600" y="2202799"/>
            <a:ext cx="8827200" cy="3690000"/>
          </a:xfrm>
        </p:spPr>
        <p:txBody>
          <a:bodyPr>
            <a:normAutofit/>
          </a:bodyPr>
          <a:lstStyle/>
          <a:p>
            <a:r>
              <a:rPr lang="en-US" dirty="0"/>
              <a:t>Neutral and impartial legal system</a:t>
            </a:r>
          </a:p>
          <a:p>
            <a:endParaRPr lang="en-US" dirty="0"/>
          </a:p>
          <a:p>
            <a:r>
              <a:rPr lang="en-US" dirty="0"/>
              <a:t>Strong support for arbitration</a:t>
            </a:r>
          </a:p>
          <a:p>
            <a:endParaRPr lang="en-US" dirty="0"/>
          </a:p>
          <a:p>
            <a:r>
              <a:rPr lang="en-US" dirty="0"/>
              <a:t>Track record of enforcing judgments</a:t>
            </a:r>
          </a:p>
          <a:p>
            <a:endParaRPr lang="en-US" dirty="0"/>
          </a:p>
          <a:p>
            <a:r>
              <a:rPr lang="en-US" dirty="0"/>
              <a:t>Home to 200+ foreign law firms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81A72-2A13-DCC4-838C-473CF32E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www.lawsociety.org.uk/campaigns/england-and-wales-global-legal-centre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F1216-1531-E912-DE7C-31F3E33D8B5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42D1390-B263-413C-A0EE-25E7C61D346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736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17997-DFD4-CFC3-291B-DC82EAEA1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C2A6E-BA2D-AEF6-2785-CC7CAD0C31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05600" y="1973263"/>
            <a:ext cx="8813800" cy="3796166"/>
          </a:xfrm>
        </p:spPr>
        <p:txBody>
          <a:bodyPr>
            <a:normAutofit/>
          </a:bodyPr>
          <a:lstStyle/>
          <a:p>
            <a:r>
              <a:rPr lang="en-US" dirty="0"/>
              <a:t>Learn more about </a:t>
            </a:r>
            <a:r>
              <a:rPr lang="en-US" dirty="0">
                <a:hlinkClick r:id="rId2"/>
              </a:rPr>
              <a:t>England and Wales’s status as a global legal </a:t>
            </a:r>
            <a:r>
              <a:rPr lang="en-US" dirty="0" err="1">
                <a:hlinkClick r:id="rId2"/>
              </a:rPr>
              <a:t>centre</a:t>
            </a:r>
            <a:endParaRPr lang="en-US" dirty="0"/>
          </a:p>
          <a:p>
            <a:endParaRPr lang="en-US" dirty="0"/>
          </a:p>
          <a:p>
            <a:r>
              <a:rPr lang="en-US" dirty="0"/>
              <a:t>Explore more trends and insights in the Law Society’s </a:t>
            </a:r>
            <a:r>
              <a:rPr lang="en-US" dirty="0">
                <a:hlinkClick r:id="rId3"/>
              </a:rPr>
              <a:t>2025 International Data Insights Report</a:t>
            </a:r>
            <a:endParaRPr lang="en-US" dirty="0"/>
          </a:p>
          <a:p>
            <a:endParaRPr lang="en-US" dirty="0"/>
          </a:p>
          <a:p>
            <a:r>
              <a:rPr lang="en-US" dirty="0"/>
              <a:t>Contact </a:t>
            </a:r>
            <a:r>
              <a:rPr lang="en-US" dirty="0">
                <a:hlinkClick r:id="rId4"/>
              </a:rPr>
              <a:t>international@lawsociety.org.uk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4181A-235B-958A-2335-284B981749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2D1390-B263-413C-A0EE-25E7C61D346F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272BD-6EA5-2AA2-FD52-FF1FB5A8A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54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616C8-D94E-91E2-8B8B-F81992E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168" y="2408918"/>
            <a:ext cx="5475799" cy="1454618"/>
          </a:xfrm>
        </p:spPr>
        <p:txBody>
          <a:bodyPr/>
          <a:lstStyle/>
          <a:p>
            <a:r>
              <a:rPr lang="en-US" b="1" dirty="0"/>
              <a:t>Thank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7AF75F-4C72-AD46-2CE3-49F5F21BC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4786"/>
      </p:ext>
    </p:extLst>
  </p:cSld>
  <p:clrMapOvr>
    <a:masterClrMapping/>
  </p:clrMapOvr>
</p:sld>
</file>

<file path=ppt/theme/theme1.xml><?xml version="1.0" encoding="utf-8"?>
<a:theme xmlns:a="http://schemas.openxmlformats.org/drawingml/2006/main" name="TLS Master">
  <a:themeElements>
    <a:clrScheme name="TLS">
      <a:dk1>
        <a:srgbClr val="004D71"/>
      </a:dk1>
      <a:lt1>
        <a:srgbClr val="FFFFFF"/>
      </a:lt1>
      <a:dk2>
        <a:srgbClr val="001925"/>
      </a:dk2>
      <a:lt2>
        <a:srgbClr val="E8DFB4"/>
      </a:lt2>
      <a:accent1>
        <a:srgbClr val="29A8EB"/>
      </a:accent1>
      <a:accent2>
        <a:srgbClr val="E43F81"/>
      </a:accent2>
      <a:accent3>
        <a:srgbClr val="0098A8"/>
      </a:accent3>
      <a:accent4>
        <a:srgbClr val="EF7855"/>
      </a:accent4>
      <a:accent5>
        <a:srgbClr val="00AA85"/>
      </a:accent5>
      <a:accent6>
        <a:srgbClr val="836C60"/>
      </a:accent6>
      <a:hlink>
        <a:srgbClr val="836C60"/>
      </a:hlink>
      <a:folHlink>
        <a:srgbClr val="574840"/>
      </a:folHlink>
    </a:clrScheme>
    <a:fontScheme name="TLS">
      <a:majorFont>
        <a:latin typeface="Times New Roman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w Society presentation template" id="{44D04012-1368-324E-A635-425E3786E423}" vid="{0E751926-57BB-9F4A-B72E-61A334F1A82A}"/>
    </a:ext>
  </a:extLst>
</a:theme>
</file>

<file path=ppt/theme/theme2.xml><?xml version="1.0" encoding="utf-8"?>
<a:theme xmlns:a="http://schemas.openxmlformats.org/drawingml/2006/main" name="TLS Alternative Titles and Thankyous">
  <a:themeElements>
    <a:clrScheme name="TLS">
      <a:dk1>
        <a:srgbClr val="004D71"/>
      </a:dk1>
      <a:lt1>
        <a:srgbClr val="FFFFFF"/>
      </a:lt1>
      <a:dk2>
        <a:srgbClr val="001925"/>
      </a:dk2>
      <a:lt2>
        <a:srgbClr val="E8DFB4"/>
      </a:lt2>
      <a:accent1>
        <a:srgbClr val="29A8EB"/>
      </a:accent1>
      <a:accent2>
        <a:srgbClr val="E43F81"/>
      </a:accent2>
      <a:accent3>
        <a:srgbClr val="0098A8"/>
      </a:accent3>
      <a:accent4>
        <a:srgbClr val="EF7855"/>
      </a:accent4>
      <a:accent5>
        <a:srgbClr val="00AA85"/>
      </a:accent5>
      <a:accent6>
        <a:srgbClr val="836C60"/>
      </a:accent6>
      <a:hlink>
        <a:srgbClr val="836C60"/>
      </a:hlink>
      <a:folHlink>
        <a:srgbClr val="574840"/>
      </a:folHlink>
    </a:clrScheme>
    <a:fontScheme name="TLS">
      <a:majorFont>
        <a:latin typeface="Times New Roman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w Society presentation template" id="{44D04012-1368-324E-A635-425E3786E423}" vid="{979B67CC-8245-BD41-8CAE-FC836673857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LS Document" ma:contentTypeID="0x010100B13D068D733B5B429BBCF59D6C60FE2D010032E63F13F6C30D47AE8FA40B5C1A757D" ma:contentTypeVersion="140" ma:contentTypeDescription="TLS Word document" ma:contentTypeScope="" ma:versionID="9282e98da354d760a7f880e1c185cd88">
  <xsd:schema xmlns:xsd="http://www.w3.org/2001/XMLSchema" xmlns:xs="http://www.w3.org/2001/XMLSchema" xmlns:p="http://schemas.microsoft.com/office/2006/metadata/properties" xmlns:ns2="c23d2192-f5b5-4a13-9a30-e0d79702362d" targetNamespace="http://schemas.microsoft.com/office/2006/metadata/properties" ma:root="true" ma:fieldsID="ebf110e9a8f9c5668cefdb8bf2dd1943" ns2:_="">
    <xsd:import namespace="c23d2192-f5b5-4a13-9a30-e0d79702362d"/>
    <xsd:element name="properties">
      <xsd:complexType>
        <xsd:sequence>
          <xsd:element name="documentManagement">
            <xsd:complexType>
              <xsd:all>
                <xsd:element ref="ns2:e70b8404ee314c5c9935de9b90c4dab9" minOccurs="0"/>
                <xsd:element ref="ns2:oc8bc204536e4c44afb14be34eb7b607" minOccurs="0"/>
                <xsd:element ref="ns2:TaxCatchAll" minOccurs="0"/>
                <xsd:element ref="ns2:TaxCatchAllLabel" minOccurs="0"/>
                <xsd:element ref="ns2:o78b1d2a178d4a3cbe4f7fa3254d68da" minOccurs="0"/>
                <xsd:element ref="ns2:c3f5b217e01c4ffdbac5137de6c0f113" minOccurs="0"/>
                <xsd:element ref="ns2:aca77e1b737b4c7ba3a234beb437bc8f" minOccurs="0"/>
                <xsd:element ref="ns2:h5171c5b46ee4a5389e7dcf05579601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d2192-f5b5-4a13-9a30-e0d79702362d" elementFormDefault="qualified">
    <xsd:import namespace="http://schemas.microsoft.com/office/2006/documentManagement/types"/>
    <xsd:import namespace="http://schemas.microsoft.com/office/infopath/2007/PartnerControls"/>
    <xsd:element name="e70b8404ee314c5c9935de9b90c4dab9" ma:index="8" nillable="true" ma:taxonomy="true" ma:internalName="e70b8404ee314c5c9935de9b90c4dab9" ma:taxonomyFieldName="Themes" ma:displayName="Themes" ma:default="" ma:fieldId="{e70b8404-ee31-4c5c-9935-de9b90c4dab9}" ma:taxonomyMulti="true" ma:sspId="c96a8a38-5593-4a1d-8402-439dcdce8397" ma:termSetId="54e5c86f-87f1-43f2-9576-f39f924419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c8bc204536e4c44afb14be34eb7b607" ma:index="10" nillable="true" ma:taxonomy="true" ma:internalName="oc8bc204536e4c44afb14be34eb7b607" ma:taxonomyFieldName="Areas_x0020_of_x0020_Law" ma:displayName="Areas of Law and Legislation" ma:default="" ma:fieldId="{8c8bc204-536e-4c44-afb1-4be34eb7b607}" ma:taxonomyMulti="true" ma:sspId="c96a8a38-5593-4a1d-8402-439dcdce8397" ma:termSetId="8a0b9d78-d9cf-4032-9265-76c0e0ce7b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a9d56fe7-1145-46c8-9a0d-2817128dc11e}" ma:internalName="TaxCatchAll" ma:showField="CatchAllData" ma:web="29b990b0-4da3-43ca-af23-fb56ff8b8f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a9d56fe7-1145-46c8-9a0d-2817128dc11e}" ma:internalName="TaxCatchAllLabel" ma:readOnly="true" ma:showField="CatchAllDataLabel" ma:web="29b990b0-4da3-43ca-af23-fb56ff8b8f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78b1d2a178d4a3cbe4f7fa3254d68da" ma:index="14" nillable="true" ma:taxonomy="true" ma:internalName="o78b1d2a178d4a3cbe4f7fa3254d68da" ma:taxonomyFieldName="Geographic_x0020_terms" ma:displayName="Geographic terms" ma:default="" ma:fieldId="{878b1d2a-178d-4a3c-be4f-7fa3254d68da}" ma:taxonomyMulti="true" ma:sspId="c96a8a38-5593-4a1d-8402-439dcdce8397" ma:termSetId="a4b72e8c-6564-4631-bdbb-f93d7ad959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f5b217e01c4ffdbac5137de6c0f113" ma:index="16" nillable="true" ma:taxonomy="true" ma:internalName="c3f5b217e01c4ffdbac5137de6c0f113" ma:taxonomyFieldName="General_x0020_terms" ma:displayName="General terms" ma:default="" ma:fieldId="{c3f5b217-e01c-4ffd-bac5-137de6c0f113}" ma:taxonomyMulti="true" ma:sspId="c96a8a38-5593-4a1d-8402-439dcdce8397" ma:termSetId="266d9db2-747a-457e-bde9-5a0ba89a241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a77e1b737b4c7ba3a234beb437bc8f" ma:index="18" nillable="true" ma:taxonomy="true" ma:internalName="aca77e1b737b4c7ba3a234beb437bc8f" ma:taxonomyFieldName="RolesCommunitiesProducts" ma:displayName="Roles, communities and products" ma:default="" ma:fieldId="{aca77e1b-737b-4c7b-a3a2-34beb437bc8f}" ma:taxonomyMulti="true" ma:sspId="c96a8a38-5593-4a1d-8402-439dcdce8397" ma:termSetId="cb248f7d-5cd9-4f71-a87d-983d3510b13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5171c5b46ee4a5389e7dcf055796012" ma:index="20" nillable="true" ma:taxonomy="true" ma:internalName="h5171c5b46ee4a5389e7dcf055796012" ma:taxonomyFieldName="OrganisationsStakeholders" ma:displayName="Organisations and stakeholders" ma:default="" ma:fieldId="{15171c5b-46ee-4a53-89e7-dcf055796012}" ma:taxonomyMulti="true" ma:sspId="c96a8a38-5593-4a1d-8402-439dcdce8397" ma:termSetId="c0526cfb-4f8c-407e-9742-a0831bc4ed8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c96a8a38-5593-4a1d-8402-439dcdce8397" ContentTypeId="0x010100B13D068D733B5B429BBCF59D6C60FE2D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3d2192-f5b5-4a13-9a30-e0d79702362d" xsi:nil="true"/>
    <e70b8404ee314c5c9935de9b90c4dab9 xmlns="c23d2192-f5b5-4a13-9a30-e0d79702362d">
      <Terms xmlns="http://schemas.microsoft.com/office/infopath/2007/PartnerControls"/>
    </e70b8404ee314c5c9935de9b90c4dab9>
    <oc8bc204536e4c44afb14be34eb7b607 xmlns="c23d2192-f5b5-4a13-9a30-e0d79702362d">
      <Terms xmlns="http://schemas.microsoft.com/office/infopath/2007/PartnerControls"/>
    </oc8bc204536e4c44afb14be34eb7b607>
    <o78b1d2a178d4a3cbe4f7fa3254d68da xmlns="c23d2192-f5b5-4a13-9a30-e0d79702362d">
      <Terms xmlns="http://schemas.microsoft.com/office/infopath/2007/PartnerControls"/>
    </o78b1d2a178d4a3cbe4f7fa3254d68da>
    <c3f5b217e01c4ffdbac5137de6c0f113 xmlns="c23d2192-f5b5-4a13-9a30-e0d79702362d">
      <Terms xmlns="http://schemas.microsoft.com/office/infopath/2007/PartnerControls"/>
    </c3f5b217e01c4ffdbac5137de6c0f113>
    <aca77e1b737b4c7ba3a234beb437bc8f xmlns="c23d2192-f5b5-4a13-9a30-e0d79702362d">
      <Terms xmlns="http://schemas.microsoft.com/office/infopath/2007/PartnerControls"/>
    </aca77e1b737b4c7ba3a234beb437bc8f>
    <h5171c5b46ee4a5389e7dcf055796012 xmlns="c23d2192-f5b5-4a13-9a30-e0d79702362d">
      <Terms xmlns="http://schemas.microsoft.com/office/infopath/2007/PartnerControls"/>
    </h5171c5b46ee4a5389e7dcf055796012>
  </documentManagement>
</p:properties>
</file>

<file path=customXml/itemProps1.xml><?xml version="1.0" encoding="utf-8"?>
<ds:datastoreItem xmlns:ds="http://schemas.openxmlformats.org/officeDocument/2006/customXml" ds:itemID="{5A5C4B51-E587-4A75-8676-8F73FA7410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EC70CD-2B97-4FF6-B931-6D11E68185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d2192-f5b5-4a13-9a30-e0d7970236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AF3EDC-EDD1-4658-882A-A3DB85E2CF43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0E787F4D-E782-4AA5-B35C-844F006E064F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23d2192-f5b5-4a13-9a30-e0d79702362d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5e9a85d-4ce1-4e47-aa2e-eb685858a3fc}" enabled="1" method="Standard" siteId="{2d4ecdb2-42d1-4250-b794-2caf523719a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TLS Master</Template>
  <TotalTime>387</TotalTime>
  <Words>249</Words>
  <Application>Microsoft Macintosh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Avenir Next LT Pro</vt:lpstr>
      <vt:lpstr>Calibri</vt:lpstr>
      <vt:lpstr>Montserrat</vt:lpstr>
      <vt:lpstr>Times New Roman</vt:lpstr>
      <vt:lpstr>TLS Master</vt:lpstr>
      <vt:lpstr>TLS Alternative Titles and Thankyous</vt:lpstr>
      <vt:lpstr>England and Wales: A global legal centre</vt:lpstr>
      <vt:lpstr>English and Welsh legal services</vt:lpstr>
      <vt:lpstr>Strengths of English law</vt:lpstr>
      <vt:lpstr>Global reach of English law</vt:lpstr>
      <vt:lpstr>Quality of litigation and arbitration</vt:lpstr>
      <vt:lpstr>Why international clients choose England and Wales</vt:lpstr>
      <vt:lpstr>More information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 Beck</dc:creator>
  <cp:lastModifiedBy>Jim Beck</cp:lastModifiedBy>
  <cp:revision>2</cp:revision>
  <dcterms:created xsi:type="dcterms:W3CDTF">2025-12-08T10:43:06Z</dcterms:created>
  <dcterms:modified xsi:type="dcterms:W3CDTF">2025-12-08T17:15:32Z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5e9a85d-4ce1-4e47-aa2e-eb685858a3fc_Enabled">
    <vt:lpwstr>true</vt:lpwstr>
  </property>
  <property fmtid="{D5CDD505-2E9C-101B-9397-08002B2CF9AE}" pid="3" name="MSIP_Label_f5e9a85d-4ce1-4e47-aa2e-eb685858a3fc_SetDate">
    <vt:lpwstr>2022-10-31T10:56:53Z</vt:lpwstr>
  </property>
  <property fmtid="{D5CDD505-2E9C-101B-9397-08002B2CF9AE}" pid="4" name="MSIP_Label_f5e9a85d-4ce1-4e47-aa2e-eb685858a3fc_Method">
    <vt:lpwstr>Standard</vt:lpwstr>
  </property>
  <property fmtid="{D5CDD505-2E9C-101B-9397-08002B2CF9AE}" pid="5" name="MSIP_Label_f5e9a85d-4ce1-4e47-aa2e-eb685858a3fc_Name">
    <vt:lpwstr>Official</vt:lpwstr>
  </property>
  <property fmtid="{D5CDD505-2E9C-101B-9397-08002B2CF9AE}" pid="6" name="MSIP_Label_f5e9a85d-4ce1-4e47-aa2e-eb685858a3fc_SiteId">
    <vt:lpwstr>2d4ecdb2-42d1-4250-b794-2caf523719ad</vt:lpwstr>
  </property>
  <property fmtid="{D5CDD505-2E9C-101B-9397-08002B2CF9AE}" pid="7" name="MSIP_Label_f5e9a85d-4ce1-4e47-aa2e-eb685858a3fc_ActionId">
    <vt:lpwstr>b0c61f84-74d4-4a0b-91a3-21b944989ec2</vt:lpwstr>
  </property>
  <property fmtid="{D5CDD505-2E9C-101B-9397-08002B2CF9AE}" pid="8" name="MSIP_Label_f5e9a85d-4ce1-4e47-aa2e-eb685858a3fc_ContentBits">
    <vt:lpwstr>0</vt:lpwstr>
  </property>
  <property fmtid="{D5CDD505-2E9C-101B-9397-08002B2CF9AE}" pid="9" name="TaxKeyword">
    <vt:lpwstr/>
  </property>
  <property fmtid="{D5CDD505-2E9C-101B-9397-08002B2CF9AE}" pid="10" name="ContentTypeId">
    <vt:lpwstr>0x010100B13D068D733B5B429BBCF59D6C60FE2D010032E63F13F6C30D47AE8FA40B5C1A757D</vt:lpwstr>
  </property>
  <property fmtid="{D5CDD505-2E9C-101B-9397-08002B2CF9AE}" pid="11" name="TLS Taxonomy">
    <vt:lpwstr/>
  </property>
  <property fmtid="{D5CDD505-2E9C-101B-9397-08002B2CF9AE}" pid="12" name="MediaServiceImageTags">
    <vt:lpwstr/>
  </property>
  <property fmtid="{D5CDD505-2E9C-101B-9397-08002B2CF9AE}" pid="13" name="TLS Document Category">
    <vt:lpwstr/>
  </property>
  <property fmtid="{D5CDD505-2E9C-101B-9397-08002B2CF9AE}" pid="14" name="TLS Org Structure">
    <vt:lpwstr/>
  </property>
  <property fmtid="{D5CDD505-2E9C-101B-9397-08002B2CF9AE}" pid="15" name="Areas of Law">
    <vt:lpwstr/>
  </property>
  <property fmtid="{D5CDD505-2E9C-101B-9397-08002B2CF9AE}" pid="16" name="RolesCommunitiesProducts">
    <vt:lpwstr/>
  </property>
  <property fmtid="{D5CDD505-2E9C-101B-9397-08002B2CF9AE}" pid="17" name="General terms">
    <vt:lpwstr/>
  </property>
  <property fmtid="{D5CDD505-2E9C-101B-9397-08002B2CF9AE}" pid="18" name="Geographic terms">
    <vt:lpwstr/>
  </property>
  <property fmtid="{D5CDD505-2E9C-101B-9397-08002B2CF9AE}" pid="19" name="OrganisationsStakeholders">
    <vt:lpwstr/>
  </property>
  <property fmtid="{D5CDD505-2E9C-101B-9397-08002B2CF9AE}" pid="20" name="Themes">
    <vt:lpwstr/>
  </property>
  <property fmtid="{D5CDD505-2E9C-101B-9397-08002B2CF9AE}" pid="21" name="TaxKeywordTaxHTField">
    <vt:lpwstr/>
  </property>
  <property fmtid="{D5CDD505-2E9C-101B-9397-08002B2CF9AE}" pid="22" name="xd_ProgID">
    <vt:lpwstr/>
  </property>
  <property fmtid="{D5CDD505-2E9C-101B-9397-08002B2CF9AE}" pid="23" name="b856e18e1a3a4b98b2591de4bd3c43c5">
    <vt:lpwstr/>
  </property>
  <property fmtid="{D5CDD505-2E9C-101B-9397-08002B2CF9AE}" pid="24" name="_SourceUrl">
    <vt:lpwstr/>
  </property>
  <property fmtid="{D5CDD505-2E9C-101B-9397-08002B2CF9AE}" pid="25" name="_SharedFileIndex">
    <vt:lpwstr/>
  </property>
  <property fmtid="{D5CDD505-2E9C-101B-9397-08002B2CF9AE}" pid="26" name="ComplianceAssetId">
    <vt:lpwstr/>
  </property>
  <property fmtid="{D5CDD505-2E9C-101B-9397-08002B2CF9AE}" pid="27" name="TemplateUrl">
    <vt:lpwstr/>
  </property>
  <property fmtid="{D5CDD505-2E9C-101B-9397-08002B2CF9AE}" pid="28" name="h08c050cf57c45e9a2587f5512470cb7">
    <vt:lpwstr/>
  </property>
  <property fmtid="{D5CDD505-2E9C-101B-9397-08002B2CF9AE}" pid="29" name="Sign-off status">
    <vt:lpwstr/>
  </property>
  <property fmtid="{D5CDD505-2E9C-101B-9397-08002B2CF9AE}" pid="30" name="o21029a1901941c6a6ad6fd524516fdc">
    <vt:lpwstr/>
  </property>
  <property fmtid="{D5CDD505-2E9C-101B-9397-08002B2CF9AE}" pid="31" name="_ExtendedDescription">
    <vt:lpwstr/>
  </property>
  <property fmtid="{D5CDD505-2E9C-101B-9397-08002B2CF9AE}" pid="32" name="Organisations &amp; Stakeholders">
    <vt:lpwstr/>
  </property>
  <property fmtid="{D5CDD505-2E9C-101B-9397-08002B2CF9AE}" pid="33" name="xd_Signature">
    <vt:bool>false</vt:bool>
  </property>
  <property fmtid="{D5CDD505-2E9C-101B-9397-08002B2CF9AE}" pid="34" name="SharedWithUsers">
    <vt:lpwstr/>
  </property>
  <property fmtid="{D5CDD505-2E9C-101B-9397-08002B2CF9AE}" pid="35" name="lcf76f155ced4ddcb4097134ff3c332f">
    <vt:lpwstr/>
  </property>
  <property fmtid="{D5CDD505-2E9C-101B-9397-08002B2CF9AE}" pid="36" name="Roles, Communities and Products">
    <vt:lpwstr/>
  </property>
  <property fmtid="{D5CDD505-2E9C-101B-9397-08002B2CF9AE}" pid="37" name="gf60c2ae95f94fb2b71e8bfbfe015e3f">
    <vt:lpwstr/>
  </property>
  <property fmtid="{D5CDD505-2E9C-101B-9397-08002B2CF9AE}" pid="38" name="d2290f9241184778a99825fb7cbfb009">
    <vt:lpwstr/>
  </property>
  <property fmtid="{D5CDD505-2E9C-101B-9397-08002B2CF9AE}" pid="39" name="TriggerFlowInfo">
    <vt:lpwstr/>
  </property>
</Properties>
</file>