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57"/>
  </p:notesMasterIdLst>
  <p:sldIdLst>
    <p:sldId id="269" r:id="rId6"/>
    <p:sldId id="359" r:id="rId7"/>
    <p:sldId id="322" r:id="rId8"/>
    <p:sldId id="360" r:id="rId9"/>
    <p:sldId id="353" r:id="rId10"/>
    <p:sldId id="361" r:id="rId11"/>
    <p:sldId id="4858" r:id="rId12"/>
    <p:sldId id="4859" r:id="rId13"/>
    <p:sldId id="4857" r:id="rId14"/>
    <p:sldId id="4856" r:id="rId15"/>
    <p:sldId id="4855" r:id="rId16"/>
    <p:sldId id="4860" r:id="rId17"/>
    <p:sldId id="4854" r:id="rId18"/>
    <p:sldId id="4851" r:id="rId19"/>
    <p:sldId id="4861" r:id="rId20"/>
    <p:sldId id="4852" r:id="rId21"/>
    <p:sldId id="4850" r:id="rId22"/>
    <p:sldId id="4848" r:id="rId23"/>
    <p:sldId id="4849" r:id="rId24"/>
    <p:sldId id="4847" r:id="rId25"/>
    <p:sldId id="4846" r:id="rId26"/>
    <p:sldId id="4823" r:id="rId27"/>
    <p:sldId id="4845" r:id="rId28"/>
    <p:sldId id="4844" r:id="rId29"/>
    <p:sldId id="4829" r:id="rId30"/>
    <p:sldId id="4827" r:id="rId31"/>
    <p:sldId id="4826" r:id="rId32"/>
    <p:sldId id="4825" r:id="rId33"/>
    <p:sldId id="4828" r:id="rId34"/>
    <p:sldId id="4824" r:id="rId35"/>
    <p:sldId id="4821" r:id="rId36"/>
    <p:sldId id="4822" r:id="rId37"/>
    <p:sldId id="4820" r:id="rId38"/>
    <p:sldId id="390" r:id="rId39"/>
    <p:sldId id="4817" r:id="rId40"/>
    <p:sldId id="4818" r:id="rId41"/>
    <p:sldId id="389" r:id="rId42"/>
    <p:sldId id="388" r:id="rId43"/>
    <p:sldId id="383" r:id="rId44"/>
    <p:sldId id="384" r:id="rId45"/>
    <p:sldId id="386" r:id="rId46"/>
    <p:sldId id="385" r:id="rId47"/>
    <p:sldId id="382" r:id="rId48"/>
    <p:sldId id="381" r:id="rId49"/>
    <p:sldId id="380" r:id="rId50"/>
    <p:sldId id="379" r:id="rId51"/>
    <p:sldId id="378" r:id="rId52"/>
    <p:sldId id="377" r:id="rId53"/>
    <p:sldId id="376" r:id="rId54"/>
    <p:sldId id="374" r:id="rId55"/>
    <p:sldId id="375" r:id="rId5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1118" userDrawn="1">
          <p15:clr>
            <a:srgbClr val="A4A3A4"/>
          </p15:clr>
        </p15:guide>
        <p15:guide id="3" pos="325" userDrawn="1">
          <p15:clr>
            <a:srgbClr val="A4A3A4"/>
          </p15:clr>
        </p15:guide>
        <p15:guide id="4" orient="horz" pos="278" userDrawn="1">
          <p15:clr>
            <a:srgbClr val="A4A3A4"/>
          </p15:clr>
        </p15:guide>
        <p15:guide id="5" orient="horz" pos="4110" userDrawn="1">
          <p15:clr>
            <a:srgbClr val="A4A3A4"/>
          </p15:clr>
        </p15:guide>
        <p15:guide id="6" pos="7333" userDrawn="1">
          <p15:clr>
            <a:srgbClr val="A4A3A4"/>
          </p15:clr>
        </p15:guide>
        <p15:guide id="7" pos="960" userDrawn="1">
          <p15:clr>
            <a:srgbClr val="A4A3A4"/>
          </p15:clr>
        </p15:guide>
        <p15:guide id="8" pos="1753" userDrawn="1">
          <p15:clr>
            <a:srgbClr val="A4A3A4"/>
          </p15:clr>
        </p15:guide>
        <p15:guide id="9" pos="1912" userDrawn="1">
          <p15:clr>
            <a:srgbClr val="A4A3A4"/>
          </p15:clr>
        </p15:guide>
        <p15:guide id="10" pos="2547" userDrawn="1">
          <p15:clr>
            <a:srgbClr val="A4A3A4"/>
          </p15:clr>
        </p15:guide>
        <p15:guide id="11" pos="2706" userDrawn="1">
          <p15:clr>
            <a:srgbClr val="A4A3A4"/>
          </p15:clr>
        </p15:guide>
        <p15:guide id="12" pos="3364" userDrawn="1">
          <p15:clr>
            <a:srgbClr val="A4A3A4"/>
          </p15:clr>
        </p15:guide>
        <p15:guide id="13" pos="3522" userDrawn="1">
          <p15:clr>
            <a:srgbClr val="A4A3A4"/>
          </p15:clr>
        </p15:guide>
        <p15:guide id="14" pos="4158" userDrawn="1">
          <p15:clr>
            <a:srgbClr val="A4A3A4"/>
          </p15:clr>
        </p15:guide>
        <p15:guide id="15" pos="4316" userDrawn="1">
          <p15:clr>
            <a:srgbClr val="A4A3A4"/>
          </p15:clr>
        </p15:guide>
        <p15:guide id="16" pos="4951" userDrawn="1">
          <p15:clr>
            <a:srgbClr val="A4A3A4"/>
          </p15:clr>
        </p15:guide>
        <p15:guide id="17" pos="5110" userDrawn="1">
          <p15:clr>
            <a:srgbClr val="A4A3A4"/>
          </p15:clr>
        </p15:guide>
        <p15:guide id="18" pos="5745" userDrawn="1">
          <p15:clr>
            <a:srgbClr val="A4A3A4"/>
          </p15:clr>
        </p15:guide>
        <p15:guide id="19" pos="5904" userDrawn="1">
          <p15:clr>
            <a:srgbClr val="A4A3A4"/>
          </p15:clr>
        </p15:guide>
        <p15:guide id="20" pos="6562" userDrawn="1">
          <p15:clr>
            <a:srgbClr val="A4A3A4"/>
          </p15:clr>
        </p15:guide>
        <p15:guide id="21" pos="6720" userDrawn="1">
          <p15:clr>
            <a:srgbClr val="A4A3A4"/>
          </p15:clr>
        </p15:guide>
        <p15:guide id="22" orient="horz" pos="1117" userDrawn="1">
          <p15:clr>
            <a:srgbClr val="A4A3A4"/>
          </p15:clr>
        </p15:guide>
        <p15:guide id="24" orient="horz" pos="61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949F1C-4DDC-9F39-ED6F-726B934A05B1}" name="Steve King" initials="SK" userId="S::Steve.King@LawSociety.org.uk::a683c318-0ac4-462c-ba50-0b863273b8d1" providerId="AD"/>
  <p188:author id="{A62990CA-E2AF-7F41-5C9E-CA24278BDB00}" name="Joanne Cox" initials="JC" userId="S::Joanne.Cox@LawSociety.org.uk::d904b98e-e69a-4487-ab58-1c5c5d83a3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8"/>
    <a:srgbClr val="004D71"/>
    <a:srgbClr val="F17855"/>
    <a:srgbClr val="014E70"/>
    <a:srgbClr val="575656"/>
    <a:srgbClr val="D1E06C"/>
    <a:srgbClr val="006C61"/>
    <a:srgbClr val="00A68D"/>
    <a:srgbClr val="FFCC00"/>
    <a:srgbClr val="DDD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autoAdjust="0"/>
    <p:restoredTop sz="94515" autoAdjust="0"/>
  </p:normalViewPr>
  <p:slideViewPr>
    <p:cSldViewPr snapToGrid="0">
      <p:cViewPr varScale="1">
        <p:scale>
          <a:sx n="102" d="100"/>
          <a:sy n="102" d="100"/>
        </p:scale>
        <p:origin x="1368" y="184"/>
      </p:cViewPr>
      <p:guideLst>
        <p:guide orient="horz" pos="2183"/>
        <p:guide pos="1118"/>
        <p:guide pos="325"/>
        <p:guide orient="horz" pos="278"/>
        <p:guide orient="horz" pos="4110"/>
        <p:guide pos="7333"/>
        <p:guide pos="960"/>
        <p:guide pos="1753"/>
        <p:guide pos="1912"/>
        <p:guide pos="2547"/>
        <p:guide pos="2706"/>
        <p:guide pos="3364"/>
        <p:guide pos="3522"/>
        <p:guide pos="4158"/>
        <p:guide pos="4316"/>
        <p:guide pos="4951"/>
        <p:guide pos="5110"/>
        <p:guide pos="5745"/>
        <p:guide pos="5904"/>
        <p:guide pos="6562"/>
        <p:guide pos="6720"/>
        <p:guide orient="horz" pos="1117"/>
        <p:guide orient="horz" pos="618"/>
      </p:guideLst>
    </p:cSldViewPr>
  </p:slideViewPr>
  <p:notesTextViewPr>
    <p:cViewPr>
      <p:scale>
        <a:sx n="3" d="2"/>
        <a:sy n="3" d="2"/>
      </p:scale>
      <p:origin x="0" y="0"/>
    </p:cViewPr>
  </p:notesTextViewPr>
  <p:sorterViewPr>
    <p:cViewPr varScale="1">
      <p:scale>
        <a:sx n="100" d="100"/>
        <a:sy n="100" d="100"/>
      </p:scale>
      <p:origin x="0" y="-3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20293235868022E-2"/>
          <c:y val="3.3448853191935961E-2"/>
          <c:w val="0.88885897586879625"/>
          <c:h val="0.83169845759668914"/>
        </c:manualLayout>
      </c:layout>
      <c:barChart>
        <c:barDir val="bar"/>
        <c:grouping val="clustered"/>
        <c:varyColors val="0"/>
        <c:ser>
          <c:idx val="0"/>
          <c:order val="0"/>
          <c:tx>
            <c:strRef>
              <c:f>'Q5 - Q6'!$H$119</c:f>
              <c:strCache>
                <c:ptCount val="1"/>
                <c:pt idx="0">
                  <c:v>Physical building (n=361)</c:v>
                </c:pt>
              </c:strCache>
            </c:strRef>
          </c:tx>
          <c:spPr>
            <a:solidFill>
              <a:srgbClr val="0099A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 Q6'!$G$120:$G$122</c:f>
              <c:strCache>
                <c:ptCount val="3"/>
                <c:pt idx="0">
                  <c:v>Not at all </c:v>
                </c:pt>
                <c:pt idx="1">
                  <c:v>To some extent</c:v>
                </c:pt>
                <c:pt idx="2">
                  <c:v>To a large extent</c:v>
                </c:pt>
              </c:strCache>
            </c:strRef>
          </c:cat>
          <c:val>
            <c:numRef>
              <c:f>'Q5 - Q6'!$H$120:$H$122</c:f>
              <c:numCache>
                <c:formatCode>0%</c:formatCode>
                <c:ptCount val="3"/>
                <c:pt idx="0">
                  <c:v>0.28254847645429365</c:v>
                </c:pt>
                <c:pt idx="1">
                  <c:v>0.54847645429362879</c:v>
                </c:pt>
                <c:pt idx="2">
                  <c:v>0.16897506925207756</c:v>
                </c:pt>
              </c:numCache>
            </c:numRef>
          </c:val>
          <c:extLst>
            <c:ext xmlns:c16="http://schemas.microsoft.com/office/drawing/2014/chart" uri="{C3380CC4-5D6E-409C-BE32-E72D297353CC}">
              <c16:uniqueId val="{00000000-5FFB-4FB7-A034-5AA55BD79268}"/>
            </c:ext>
          </c:extLst>
        </c:ser>
        <c:ser>
          <c:idx val="1"/>
          <c:order val="1"/>
          <c:tx>
            <c:strRef>
              <c:f>'Q5 - Q6'!$I$119</c:f>
              <c:strCache>
                <c:ptCount val="1"/>
                <c:pt idx="0">
                  <c:v>Technology provided on site (n=359)</c:v>
                </c:pt>
              </c:strCache>
            </c:strRef>
          </c:tx>
          <c:spPr>
            <a:solidFill>
              <a:srgbClr val="014E7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 Q6'!$G$120:$G$122</c:f>
              <c:strCache>
                <c:ptCount val="3"/>
                <c:pt idx="0">
                  <c:v>Not at all </c:v>
                </c:pt>
                <c:pt idx="1">
                  <c:v>To some extent</c:v>
                </c:pt>
                <c:pt idx="2">
                  <c:v>To a large extent</c:v>
                </c:pt>
              </c:strCache>
            </c:strRef>
          </c:cat>
          <c:val>
            <c:numRef>
              <c:f>'Q5 - Q6'!$I$120:$I$122</c:f>
              <c:numCache>
                <c:formatCode>0%</c:formatCode>
                <c:ptCount val="3"/>
                <c:pt idx="0">
                  <c:v>0.21</c:v>
                </c:pt>
                <c:pt idx="1">
                  <c:v>0.66</c:v>
                </c:pt>
                <c:pt idx="2">
                  <c:v>0.13</c:v>
                </c:pt>
              </c:numCache>
            </c:numRef>
          </c:val>
          <c:extLst>
            <c:ext xmlns:c16="http://schemas.microsoft.com/office/drawing/2014/chart" uri="{C3380CC4-5D6E-409C-BE32-E72D297353CC}">
              <c16:uniqueId val="{00000001-5FFB-4FB7-A034-5AA55BD79268}"/>
            </c:ext>
          </c:extLst>
        </c:ser>
        <c:dLbls>
          <c:showLegendKey val="0"/>
          <c:showVal val="0"/>
          <c:showCatName val="0"/>
          <c:showSerName val="0"/>
          <c:showPercent val="0"/>
          <c:showBubbleSize val="0"/>
        </c:dLbls>
        <c:gapWidth val="115"/>
        <c:overlap val="-20"/>
        <c:axId val="803094816"/>
        <c:axId val="803095144"/>
      </c:barChart>
      <c:catAx>
        <c:axId val="8030948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4D71"/>
                </a:solidFill>
                <a:latin typeface="Avenir Next LT Pro" panose="020B0504020202020204" pitchFamily="34" charset="0"/>
                <a:ea typeface="+mn-ea"/>
                <a:cs typeface="+mn-cs"/>
              </a:defRPr>
            </a:pPr>
            <a:endParaRPr lang="en-US"/>
          </a:p>
        </c:txPr>
        <c:crossAx val="803095144"/>
        <c:crosses val="autoZero"/>
        <c:auto val="1"/>
        <c:lblAlgn val="ctr"/>
        <c:lblOffset val="100"/>
        <c:noMultiLvlLbl val="0"/>
      </c:catAx>
      <c:valAx>
        <c:axId val="8030951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094816"/>
        <c:crosses val="autoZero"/>
        <c:crossBetween val="between"/>
      </c:valAx>
      <c:spPr>
        <a:noFill/>
        <a:ln>
          <a:noFill/>
        </a:ln>
        <a:effectLst/>
      </c:spPr>
    </c:plotArea>
    <c:legend>
      <c:legendPos val="t"/>
      <c:layout>
        <c:manualLayout>
          <c:xMode val="edge"/>
          <c:yMode val="edge"/>
          <c:x val="0.3240990877020134"/>
          <c:y val="3.5220632301867998E-2"/>
          <c:w val="0.56860240647020077"/>
          <c:h val="7.1761344995522544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4D71"/>
              </a:solidFill>
              <a:latin typeface="Avenir Next LT Pro"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r>
              <a:rPr lang="en-GB"/>
              <a:t>To what extent do you think the courts estate is fit for purpose in terms of...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099A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Next LT Pro"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Crosstabulation!$B$26:$D$31</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London (n=97)</c:v>
                  </c:pt>
                </c:lvl>
              </c:multiLvlStrCache>
            </c:multiLvlStrRef>
          </c:cat>
          <c:val>
            <c:numRef>
              <c:f>Crosstabulation!$E$26:$E$31</c:f>
              <c:numCache>
                <c:formatCode>0%</c:formatCode>
                <c:ptCount val="6"/>
                <c:pt idx="0">
                  <c:v>0.19587629318237304</c:v>
                </c:pt>
                <c:pt idx="1">
                  <c:v>0.67010307312011719</c:v>
                </c:pt>
                <c:pt idx="2">
                  <c:v>0.13402061462402343</c:v>
                </c:pt>
                <c:pt idx="3">
                  <c:v>0.29896905899047854</c:v>
                </c:pt>
                <c:pt idx="4">
                  <c:v>0.60824741363525392</c:v>
                </c:pt>
                <c:pt idx="5">
                  <c:v>9.2783498764038089E-2</c:v>
                </c:pt>
              </c:numCache>
            </c:numRef>
          </c:val>
          <c:extLst>
            <c:ext xmlns:c16="http://schemas.microsoft.com/office/drawing/2014/chart" uri="{C3380CC4-5D6E-409C-BE32-E72D297353CC}">
              <c16:uniqueId val="{00000000-67C4-884E-A6BF-7D87134ED195}"/>
            </c:ext>
          </c:extLst>
        </c:ser>
        <c:dLbls>
          <c:showLegendKey val="0"/>
          <c:showVal val="0"/>
          <c:showCatName val="0"/>
          <c:showSerName val="0"/>
          <c:showPercent val="0"/>
          <c:showBubbleSize val="0"/>
        </c:dLbls>
        <c:gapWidth val="182"/>
        <c:axId val="949841440"/>
        <c:axId val="949848656"/>
      </c:barChart>
      <c:catAx>
        <c:axId val="94984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crossAx val="949848656"/>
        <c:crosses val="autoZero"/>
        <c:auto val="1"/>
        <c:lblAlgn val="ctr"/>
        <c:lblOffset val="100"/>
        <c:noMultiLvlLbl val="0"/>
      </c:catAx>
      <c:valAx>
        <c:axId val="949848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crossAx val="94984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venir Next LT Pro" panose="020B05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 disagreeing with statements about their most recent court experience </a:t>
            </a:r>
          </a:p>
          <a:p>
            <a:pPr>
              <a:defRPr>
                <a:solidFill>
                  <a:srgbClr val="004D71"/>
                </a:solidFill>
                <a:latin typeface="Avenir Next LT Pro" panose="020B0504020202020204" pitchFamily="34" charset="0"/>
              </a:defRPr>
            </a:pPr>
            <a:r>
              <a:rPr lang="en-GB">
                <a:solidFill>
                  <a:srgbClr val="004D71"/>
                </a:solidFill>
                <a:latin typeface="Avenir Next LT Pro" panose="020B0504020202020204" pitchFamily="34" charset="0"/>
              </a:rPr>
              <a:t>(Midlands, n=43)</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'Crosstabulation (FINAL test)'!$W$2:$W$3</c:f>
              <c:strCache>
                <c:ptCount val="2"/>
                <c:pt idx="0">
                  <c:v>Midlands,</c:v>
                </c:pt>
                <c:pt idx="1">
                  <c:v>Disagree</c:v>
                </c:pt>
              </c:strCache>
            </c:strRef>
          </c:tx>
          <c:spPr>
            <a:solidFill>
              <a:srgbClr val="FFCC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test)'!$V$4:$V$10</c:f>
              <c:strCache>
                <c:ptCount val="7"/>
                <c:pt idx="0">
                  <c:v>I felt physically secure whilst attending court (e.g., screens, security staff)</c:v>
                </c:pt>
                <c:pt idx="1">
                  <c:v>I had access to appropriate technology whilst at the court (e.g., hearing loops)</c:v>
                </c:pt>
                <c:pt idx="2">
                  <c:v>I felt physically safe from harm whilst attending court (e.g., roof, ceilings, walls, floors)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test)'!$W$4:$W$10</c:f>
              <c:numCache>
                <c:formatCode>0%</c:formatCode>
                <c:ptCount val="7"/>
                <c:pt idx="0">
                  <c:v>9.3023252487182614E-2</c:v>
                </c:pt>
                <c:pt idx="1">
                  <c:v>0.16279069900512697</c:v>
                </c:pt>
                <c:pt idx="2">
                  <c:v>9.3023252487182614E-2</c:v>
                </c:pt>
                <c:pt idx="3">
                  <c:v>0.18604650497436523</c:v>
                </c:pt>
                <c:pt idx="4">
                  <c:v>0.27906978607177735</c:v>
                </c:pt>
                <c:pt idx="5">
                  <c:v>0.23255815505981445</c:v>
                </c:pt>
                <c:pt idx="6">
                  <c:v>0.34146343231201171</c:v>
                </c:pt>
              </c:numCache>
            </c:numRef>
          </c:val>
          <c:extLst>
            <c:ext xmlns:c16="http://schemas.microsoft.com/office/drawing/2014/chart" uri="{C3380CC4-5D6E-409C-BE32-E72D297353CC}">
              <c16:uniqueId val="{00000000-696E-D64E-BBAE-45A0781D79BA}"/>
            </c:ext>
          </c:extLst>
        </c:ser>
        <c:ser>
          <c:idx val="1"/>
          <c:order val="1"/>
          <c:tx>
            <c:strRef>
              <c:f>'Crosstabulation (FINAL test)'!$X$2:$X$3</c:f>
              <c:strCache>
                <c:ptCount val="2"/>
                <c:pt idx="0">
                  <c:v>Midlands,</c:v>
                </c:pt>
                <c:pt idx="1">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test)'!$V$4:$V$10</c:f>
              <c:strCache>
                <c:ptCount val="7"/>
                <c:pt idx="0">
                  <c:v>I felt physically secure whilst attending court (e.g., screens, security staff)</c:v>
                </c:pt>
                <c:pt idx="1">
                  <c:v>I had access to appropriate technology whilst at the court (e.g., hearing loops)</c:v>
                </c:pt>
                <c:pt idx="2">
                  <c:v>I felt physically safe from harm whilst attending court (e.g., roof, ceilings, walls, floors)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test)'!$X$4:$X$10</c:f>
              <c:numCache>
                <c:formatCode>0%</c:formatCode>
                <c:ptCount val="7"/>
                <c:pt idx="0">
                  <c:v>0</c:v>
                </c:pt>
                <c:pt idx="1">
                  <c:v>0</c:v>
                </c:pt>
                <c:pt idx="2">
                  <c:v>9.3023252487182614E-2</c:v>
                </c:pt>
                <c:pt idx="3">
                  <c:v>6.9767446517944337E-2</c:v>
                </c:pt>
                <c:pt idx="4">
                  <c:v>9.3023252487182614E-2</c:v>
                </c:pt>
                <c:pt idx="5">
                  <c:v>0.25581396102905274</c:v>
                </c:pt>
                <c:pt idx="6">
                  <c:v>0.17073171615600585</c:v>
                </c:pt>
              </c:numCache>
            </c:numRef>
          </c:val>
          <c:extLst>
            <c:ext xmlns:c16="http://schemas.microsoft.com/office/drawing/2014/chart" uri="{C3380CC4-5D6E-409C-BE32-E72D297353CC}">
              <c16:uniqueId val="{00000001-696E-D64E-BBAE-45A0781D79BA}"/>
            </c:ext>
          </c:extLst>
        </c:ser>
        <c:dLbls>
          <c:showLegendKey val="0"/>
          <c:showVal val="0"/>
          <c:showCatName val="0"/>
          <c:showSerName val="0"/>
          <c:showPercent val="0"/>
          <c:showBubbleSize val="0"/>
        </c:dLbls>
        <c:gapWidth val="150"/>
        <c:overlap val="100"/>
        <c:axId val="622869184"/>
        <c:axId val="622871480"/>
      </c:barChart>
      <c:catAx>
        <c:axId val="62286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rial" panose="020B0604020202020204" pitchFamily="34" charset="0"/>
                <a:ea typeface="+mn-ea"/>
                <a:cs typeface="Arial" panose="020B0604020202020204" pitchFamily="34" charset="0"/>
              </a:defRPr>
            </a:pPr>
            <a:endParaRPr lang="en-US"/>
          </a:p>
        </c:txPr>
        <c:crossAx val="622871480"/>
        <c:crosses val="autoZero"/>
        <c:auto val="1"/>
        <c:lblAlgn val="ctr"/>
        <c:lblOffset val="100"/>
        <c:noMultiLvlLbl val="0"/>
      </c:catAx>
      <c:valAx>
        <c:axId val="622871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286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r>
              <a:rPr lang="en-GB"/>
              <a:t>To what extent do you think the courts estate is fit for purpose in terms of...</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00A68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Crosstabulation!$B$42:$D$47</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Midlands (n=43)</c:v>
                  </c:pt>
                </c:lvl>
              </c:multiLvlStrCache>
            </c:multiLvlStrRef>
          </c:cat>
          <c:val>
            <c:numRef>
              <c:f>Crosstabulation!$E$42:$E$47</c:f>
              <c:numCache>
                <c:formatCode>0%</c:formatCode>
                <c:ptCount val="6"/>
                <c:pt idx="0">
                  <c:v>0.34883720397949219</c:v>
                </c:pt>
                <c:pt idx="1">
                  <c:v>0.41860466003417968</c:v>
                </c:pt>
                <c:pt idx="2">
                  <c:v>0.23255815505981445</c:v>
                </c:pt>
                <c:pt idx="3">
                  <c:v>0.20930233001708984</c:v>
                </c:pt>
                <c:pt idx="4">
                  <c:v>0.74418601989746092</c:v>
                </c:pt>
                <c:pt idx="5">
                  <c:v>4.6511626243591307E-2</c:v>
                </c:pt>
              </c:numCache>
            </c:numRef>
          </c:val>
          <c:extLst>
            <c:ext xmlns:c16="http://schemas.microsoft.com/office/drawing/2014/chart" uri="{C3380CC4-5D6E-409C-BE32-E72D297353CC}">
              <c16:uniqueId val="{00000000-CF09-0D42-A4FD-6FE7CC3F451A}"/>
            </c:ext>
          </c:extLst>
        </c:ser>
        <c:dLbls>
          <c:showLegendKey val="0"/>
          <c:showVal val="0"/>
          <c:showCatName val="0"/>
          <c:showSerName val="0"/>
          <c:showPercent val="0"/>
          <c:showBubbleSize val="0"/>
        </c:dLbls>
        <c:gapWidth val="182"/>
        <c:axId val="855903784"/>
        <c:axId val="855896240"/>
      </c:barChart>
      <c:catAx>
        <c:axId val="855903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crossAx val="855896240"/>
        <c:crosses val="autoZero"/>
        <c:auto val="1"/>
        <c:lblAlgn val="ctr"/>
        <c:lblOffset val="100"/>
        <c:noMultiLvlLbl val="0"/>
      </c:catAx>
      <c:valAx>
        <c:axId val="855896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crossAx val="855903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4D71"/>
          </a:solidFill>
          <a:latin typeface="Avenir Next LT Pro" panose="020B05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r>
              <a:rPr lang="en-GB">
                <a:latin typeface="Avenir Next LT Pro" panose="020B0504020202020204" pitchFamily="34" charset="0"/>
              </a:rPr>
              <a:t>% disagreeing with statements about their most recent court attendance </a:t>
            </a:r>
          </a:p>
          <a:p>
            <a:pPr>
              <a:defRPr>
                <a:latin typeface="Avenir Next LT Pro" panose="020B0504020202020204" pitchFamily="34" charset="0"/>
              </a:defRPr>
            </a:pPr>
            <a:r>
              <a:rPr lang="en-GB">
                <a:latin typeface="Avenir Next LT Pro" panose="020B0504020202020204" pitchFamily="34" charset="0"/>
              </a:rPr>
              <a:t>(North East, n=41)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'Crosstabulation (FINAL test)'!$AD$2:$AD$3</c:f>
              <c:strCache>
                <c:ptCount val="2"/>
                <c:pt idx="0">
                  <c:v>North East, </c:v>
                </c:pt>
                <c:pt idx="1">
                  <c:v>Disagree</c:v>
                </c:pt>
              </c:strCache>
            </c:strRef>
          </c:tx>
          <c:spPr>
            <a:solidFill>
              <a:srgbClr val="FFCC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test)'!$AC$4:$AC$10</c:f>
              <c:strCache>
                <c:ptCount val="7"/>
                <c:pt idx="0">
                  <c:v>I felt physically secure whilst attending court (e.g., screens, security staff)</c:v>
                </c:pt>
                <c:pt idx="1">
                  <c:v>I felt physically safe from harm whilst attending court (e.g., roof, ceilings, walls, floors)</c:v>
                </c:pt>
                <c:pt idx="2">
                  <c:v>Court users could access all areas of the building that they need to (e.g., ramps, toilets, meeting rooms, lifts working)</c:v>
                </c:pt>
                <c:pt idx="3">
                  <c:v>I had access to appropriate technology whilst at the court (e.g., hearing loops)</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test)'!$AD$4:$AD$10</c:f>
              <c:numCache>
                <c:formatCode>0%</c:formatCode>
                <c:ptCount val="7"/>
                <c:pt idx="0">
                  <c:v>4.8780484199523924E-2</c:v>
                </c:pt>
                <c:pt idx="1">
                  <c:v>9.7560968399047848E-2</c:v>
                </c:pt>
                <c:pt idx="2">
                  <c:v>0.14634145736694337</c:v>
                </c:pt>
                <c:pt idx="3">
                  <c:v>0.24390243530273437</c:v>
                </c:pt>
                <c:pt idx="4">
                  <c:v>0.24390243530273437</c:v>
                </c:pt>
                <c:pt idx="5">
                  <c:v>0.46341464996337889</c:v>
                </c:pt>
                <c:pt idx="6">
                  <c:v>0.43902439117431641</c:v>
                </c:pt>
              </c:numCache>
            </c:numRef>
          </c:val>
          <c:extLst>
            <c:ext xmlns:c16="http://schemas.microsoft.com/office/drawing/2014/chart" uri="{C3380CC4-5D6E-409C-BE32-E72D297353CC}">
              <c16:uniqueId val="{00000000-3B16-1643-92CC-DB7A28EFE710}"/>
            </c:ext>
          </c:extLst>
        </c:ser>
        <c:ser>
          <c:idx val="1"/>
          <c:order val="1"/>
          <c:tx>
            <c:strRef>
              <c:f>'Crosstabulation (FINAL test)'!$AE$2:$AE$3</c:f>
              <c:strCache>
                <c:ptCount val="2"/>
                <c:pt idx="0">
                  <c:v>North East, </c:v>
                </c:pt>
                <c:pt idx="1">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test)'!$AC$4:$AC$10</c:f>
              <c:strCache>
                <c:ptCount val="7"/>
                <c:pt idx="0">
                  <c:v>I felt physically secure whilst attending court (e.g., screens, security staff)</c:v>
                </c:pt>
                <c:pt idx="1">
                  <c:v>I felt physically safe from harm whilst attending court (e.g., roof, ceilings, walls, floors)</c:v>
                </c:pt>
                <c:pt idx="2">
                  <c:v>Court users could access all areas of the building that they need to (e.g., ramps, toilets, meeting rooms, lifts working)</c:v>
                </c:pt>
                <c:pt idx="3">
                  <c:v>I had access to appropriate technology whilst at the court (e.g., hearing loops)</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test)'!$AE$4:$AE$10</c:f>
              <c:numCache>
                <c:formatCode>0%</c:formatCode>
                <c:ptCount val="7"/>
                <c:pt idx="0">
                  <c:v>2.4390242099761962E-2</c:v>
                </c:pt>
                <c:pt idx="1">
                  <c:v>2.4390242099761962E-2</c:v>
                </c:pt>
                <c:pt idx="2">
                  <c:v>7.3170728683471686E-2</c:v>
                </c:pt>
                <c:pt idx="3">
                  <c:v>7.3170728683471686E-2</c:v>
                </c:pt>
                <c:pt idx="4">
                  <c:v>7.3170728683471686E-2</c:v>
                </c:pt>
                <c:pt idx="5">
                  <c:v>0.1951219367980957</c:v>
                </c:pt>
                <c:pt idx="6">
                  <c:v>0.31707317352294923</c:v>
                </c:pt>
              </c:numCache>
            </c:numRef>
          </c:val>
          <c:extLst>
            <c:ext xmlns:c16="http://schemas.microsoft.com/office/drawing/2014/chart" uri="{C3380CC4-5D6E-409C-BE32-E72D297353CC}">
              <c16:uniqueId val="{00000001-3B16-1643-92CC-DB7A28EFE710}"/>
            </c:ext>
          </c:extLst>
        </c:ser>
        <c:dLbls>
          <c:showLegendKey val="0"/>
          <c:showVal val="0"/>
          <c:showCatName val="0"/>
          <c:showSerName val="0"/>
          <c:showPercent val="0"/>
          <c:showBubbleSize val="0"/>
        </c:dLbls>
        <c:gapWidth val="150"/>
        <c:overlap val="100"/>
        <c:axId val="461957376"/>
        <c:axId val="461963608"/>
      </c:barChart>
      <c:catAx>
        <c:axId val="461957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crossAx val="461963608"/>
        <c:crosses val="autoZero"/>
        <c:auto val="1"/>
        <c:lblAlgn val="ctr"/>
        <c:lblOffset val="100"/>
        <c:noMultiLvlLbl val="0"/>
      </c:catAx>
      <c:valAx>
        <c:axId val="461963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195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r>
              <a:rPr lang="en-GB"/>
              <a:t>To what extent do you think the courts estate is fit for purpose in terms of... </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00A68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Crosstabulation!$B$60:$D$65</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North East (n=41)</c:v>
                  </c:pt>
                </c:lvl>
              </c:multiLvlStrCache>
            </c:multiLvlStrRef>
          </c:cat>
          <c:val>
            <c:numRef>
              <c:f>Crosstabulation!$E$60:$E$65</c:f>
              <c:numCache>
                <c:formatCode>0%</c:formatCode>
                <c:ptCount val="6"/>
                <c:pt idx="0">
                  <c:v>0.17073171615600585</c:v>
                </c:pt>
                <c:pt idx="1">
                  <c:v>0.60975612640380861</c:v>
                </c:pt>
                <c:pt idx="2">
                  <c:v>0.2195121955871582</c:v>
                </c:pt>
                <c:pt idx="3">
                  <c:v>0.2682926940917969</c:v>
                </c:pt>
                <c:pt idx="4">
                  <c:v>0.56097560882568365</c:v>
                </c:pt>
                <c:pt idx="5">
                  <c:v>0.17073171615600585</c:v>
                </c:pt>
              </c:numCache>
            </c:numRef>
          </c:val>
          <c:extLst>
            <c:ext xmlns:c16="http://schemas.microsoft.com/office/drawing/2014/chart" uri="{C3380CC4-5D6E-409C-BE32-E72D297353CC}">
              <c16:uniqueId val="{00000000-789D-5F47-96B2-87BA415F3DB8}"/>
            </c:ext>
          </c:extLst>
        </c:ser>
        <c:dLbls>
          <c:showLegendKey val="0"/>
          <c:showVal val="0"/>
          <c:showCatName val="0"/>
          <c:showSerName val="0"/>
          <c:showPercent val="0"/>
          <c:showBubbleSize val="0"/>
        </c:dLbls>
        <c:gapWidth val="182"/>
        <c:axId val="855872624"/>
        <c:axId val="855877872"/>
      </c:barChart>
      <c:catAx>
        <c:axId val="85587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crossAx val="855877872"/>
        <c:crosses val="autoZero"/>
        <c:auto val="1"/>
        <c:lblAlgn val="ctr"/>
        <c:lblOffset val="100"/>
        <c:noMultiLvlLbl val="0"/>
      </c:catAx>
      <c:valAx>
        <c:axId val="855877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crossAx val="855872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4D71"/>
          </a:solidFill>
          <a:latin typeface="Avenir Next LT Pro" panose="020B05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t>% disagreeing with statements about their most recent court visit (North West, n=50)</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'Crosstabulation (FINAL test)'!$AM$3</c:f>
              <c:strCache>
                <c:ptCount val="1"/>
                <c:pt idx="0">
                  <c:v>Disagree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test)'!$AL$4:$AL$10</c:f>
              <c:strCache>
                <c:ptCount val="7"/>
                <c:pt idx="0">
                  <c:v>I felt physically secure whilst attending court (e.g., screens, security staff)</c:v>
                </c:pt>
                <c:pt idx="1">
                  <c:v>Court users could access all areas of the building that they need to (e.g., ramps, toilets, meeting rooms, lifts working)</c:v>
                </c:pt>
                <c:pt idx="2">
                  <c:v>I felt physically safe from harm whilst attending court (e.g., roof, ceilings, walls, floors)</c:v>
                </c:pt>
                <c:pt idx="3">
                  <c:v>There were sufficient court staff present to support the case</c:v>
                </c:pt>
                <c:pt idx="4">
                  <c:v>I had access to appropriate technology whilst at the court (e.g., hearing loops)</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test)'!$AM$4:$AM$10</c:f>
              <c:numCache>
                <c:formatCode>0%</c:formatCode>
                <c:ptCount val="7"/>
                <c:pt idx="0">
                  <c:v>0.06</c:v>
                </c:pt>
                <c:pt idx="1">
                  <c:v>6.1224489212036132E-2</c:v>
                </c:pt>
                <c:pt idx="2">
                  <c:v>0.12</c:v>
                </c:pt>
                <c:pt idx="3">
                  <c:v>0.22</c:v>
                </c:pt>
                <c:pt idx="4">
                  <c:v>0.22</c:v>
                </c:pt>
                <c:pt idx="5">
                  <c:v>0.10204081535339356</c:v>
                </c:pt>
                <c:pt idx="6">
                  <c:v>0.28000000000000003</c:v>
                </c:pt>
              </c:numCache>
            </c:numRef>
          </c:val>
          <c:extLst>
            <c:ext xmlns:c16="http://schemas.microsoft.com/office/drawing/2014/chart" uri="{C3380CC4-5D6E-409C-BE32-E72D297353CC}">
              <c16:uniqueId val="{00000000-84CA-2D49-87D4-2662D2CA4A8F}"/>
            </c:ext>
          </c:extLst>
        </c:ser>
        <c:ser>
          <c:idx val="1"/>
          <c:order val="1"/>
          <c:tx>
            <c:strRef>
              <c:f>'Crosstabulation (FINAL test)'!$AN$3</c:f>
              <c:strCache>
                <c:ptCount val="1"/>
                <c:pt idx="0">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test)'!$AL$4:$AL$10</c:f>
              <c:strCache>
                <c:ptCount val="7"/>
                <c:pt idx="0">
                  <c:v>I felt physically secure whilst attending court (e.g., screens, security staff)</c:v>
                </c:pt>
                <c:pt idx="1">
                  <c:v>Court users could access all areas of the building that they need to (e.g., ramps, toilets, meeting rooms, lifts working)</c:v>
                </c:pt>
                <c:pt idx="2">
                  <c:v>I felt physically safe from harm whilst attending court (e.g., roof, ceilings, walls, floors)</c:v>
                </c:pt>
                <c:pt idx="3">
                  <c:v>There were sufficient court staff present to support the case</c:v>
                </c:pt>
                <c:pt idx="4">
                  <c:v>I had access to appropriate technology whilst at the court (e.g., hearing loops)</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test)'!$AN$4:$AN$10</c:f>
              <c:numCache>
                <c:formatCode>0%</c:formatCode>
                <c:ptCount val="7"/>
                <c:pt idx="0">
                  <c:v>0.02</c:v>
                </c:pt>
                <c:pt idx="1">
                  <c:v>8.1632652282714838E-2</c:v>
                </c:pt>
                <c:pt idx="2">
                  <c:v>0.04</c:v>
                </c:pt>
                <c:pt idx="3">
                  <c:v>0.04</c:v>
                </c:pt>
                <c:pt idx="4">
                  <c:v>0.06</c:v>
                </c:pt>
                <c:pt idx="5">
                  <c:v>0.26530611038208007</c:v>
                </c:pt>
                <c:pt idx="6">
                  <c:v>0.18</c:v>
                </c:pt>
              </c:numCache>
            </c:numRef>
          </c:val>
          <c:extLst>
            <c:ext xmlns:c16="http://schemas.microsoft.com/office/drawing/2014/chart" uri="{C3380CC4-5D6E-409C-BE32-E72D297353CC}">
              <c16:uniqueId val="{00000001-84CA-2D49-87D4-2662D2CA4A8F}"/>
            </c:ext>
          </c:extLst>
        </c:ser>
        <c:dLbls>
          <c:showLegendKey val="0"/>
          <c:showVal val="0"/>
          <c:showCatName val="0"/>
          <c:showSerName val="0"/>
          <c:showPercent val="0"/>
          <c:showBubbleSize val="0"/>
        </c:dLbls>
        <c:gapWidth val="150"/>
        <c:overlap val="100"/>
        <c:axId val="375799816"/>
        <c:axId val="375799488"/>
      </c:barChart>
      <c:catAx>
        <c:axId val="375799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375799488"/>
        <c:crosses val="autoZero"/>
        <c:auto val="1"/>
        <c:lblAlgn val="ctr"/>
        <c:lblOffset val="100"/>
        <c:noMultiLvlLbl val="0"/>
      </c:catAx>
      <c:valAx>
        <c:axId val="375799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37579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004D71"/>
          </a:solidFill>
          <a:latin typeface="Avenir Next LT Pro" panose="020B05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t>To what extent do you think the courts estate is fit for purpose in terms of... </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0A68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Crosstabulation!$B$82:$D$87</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North West (n=49)</c:v>
                  </c:pt>
                </c:lvl>
              </c:multiLvlStrCache>
            </c:multiLvlStrRef>
          </c:cat>
          <c:val>
            <c:numRef>
              <c:f>Crosstabulation!$E$82:$E$87</c:f>
              <c:numCache>
                <c:formatCode>0%</c:formatCode>
                <c:ptCount val="6"/>
                <c:pt idx="0">
                  <c:v>0.28000000000000003</c:v>
                </c:pt>
                <c:pt idx="1">
                  <c:v>0.48</c:v>
                </c:pt>
                <c:pt idx="2">
                  <c:v>0.24</c:v>
                </c:pt>
                <c:pt idx="3">
                  <c:v>0.20408163070678711</c:v>
                </c:pt>
                <c:pt idx="4">
                  <c:v>0.59183673858642583</c:v>
                </c:pt>
                <c:pt idx="5">
                  <c:v>0.20408163070678711</c:v>
                </c:pt>
              </c:numCache>
            </c:numRef>
          </c:val>
          <c:extLst>
            <c:ext xmlns:c16="http://schemas.microsoft.com/office/drawing/2014/chart" uri="{C3380CC4-5D6E-409C-BE32-E72D297353CC}">
              <c16:uniqueId val="{00000000-BD3C-1942-B5E4-FC064B533105}"/>
            </c:ext>
          </c:extLst>
        </c:ser>
        <c:dLbls>
          <c:showLegendKey val="0"/>
          <c:showVal val="0"/>
          <c:showCatName val="0"/>
          <c:showSerName val="0"/>
          <c:showPercent val="0"/>
          <c:showBubbleSize val="0"/>
        </c:dLbls>
        <c:gapWidth val="182"/>
        <c:axId val="511509560"/>
        <c:axId val="511512184"/>
      </c:barChart>
      <c:catAx>
        <c:axId val="511509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511512184"/>
        <c:crosses val="autoZero"/>
        <c:auto val="1"/>
        <c:lblAlgn val="ctr"/>
        <c:lblOffset val="100"/>
        <c:noMultiLvlLbl val="0"/>
      </c:catAx>
      <c:valAx>
        <c:axId val="511512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511509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4D71"/>
          </a:solidFill>
          <a:latin typeface="Avenir Next LT Pro" panose="020B05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To what extent do you think the courts estate is fit for purpose in terms of... </a:t>
            </a:r>
          </a:p>
        </c:rich>
      </c:tx>
      <c:layout>
        <c:manualLayout>
          <c:xMode val="edge"/>
          <c:yMode val="edge"/>
          <c:x val="0.115418996538476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399666816"/>
        <c:axId val="399668456"/>
      </c:barChart>
      <c:catAx>
        <c:axId val="39966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crossAx val="399668456"/>
        <c:crosses val="autoZero"/>
        <c:auto val="1"/>
        <c:lblAlgn val="ctr"/>
        <c:lblOffset val="100"/>
        <c:noMultiLvlLbl val="0"/>
      </c:catAx>
      <c:valAx>
        <c:axId val="399668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966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 disagreeing with statements about  their most recent court attendance </a:t>
            </a:r>
          </a:p>
          <a:p>
            <a:pPr>
              <a:defRPr>
                <a:solidFill>
                  <a:srgbClr val="004D71"/>
                </a:solidFill>
                <a:latin typeface="Avenir Next LT Pro" panose="020B0504020202020204" pitchFamily="34" charset="0"/>
              </a:defRPr>
            </a:pPr>
            <a:r>
              <a:rPr lang="en-GB">
                <a:solidFill>
                  <a:srgbClr val="004D71"/>
                </a:solidFill>
                <a:latin typeface="Avenir Next LT Pro" panose="020B0504020202020204" pitchFamily="34" charset="0"/>
              </a:rPr>
              <a:t>(South East, n=64)</a:t>
            </a:r>
          </a:p>
        </c:rich>
      </c:tx>
      <c:layout>
        <c:manualLayout>
          <c:xMode val="edge"/>
          <c:yMode val="edge"/>
          <c:x val="0.10383861930050739"/>
          <c:y val="1.86115854921469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'Crosstabulation (FINAL test)'!$AU$2:$AU$3</c:f>
              <c:strCache>
                <c:ptCount val="2"/>
                <c:pt idx="0">
                  <c:v>South East, </c:v>
                </c:pt>
                <c:pt idx="1">
                  <c:v>Disagree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test)'!$AT$4:$AT$10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test)'!$AU$4:$AU$10</c:f>
              <c:numCache>
                <c:formatCode>0%</c:formatCode>
                <c:ptCount val="7"/>
                <c:pt idx="0">
                  <c:v>7.8125E-2</c:v>
                </c:pt>
                <c:pt idx="1">
                  <c:v>0.109375</c:v>
                </c:pt>
                <c:pt idx="2">
                  <c:v>0.13114753723144532</c:v>
                </c:pt>
                <c:pt idx="3">
                  <c:v>0.140625</c:v>
                </c:pt>
                <c:pt idx="4">
                  <c:v>0.296875</c:v>
                </c:pt>
                <c:pt idx="5">
                  <c:v>0.33333335876464842</c:v>
                </c:pt>
                <c:pt idx="6">
                  <c:v>0.234375</c:v>
                </c:pt>
              </c:numCache>
            </c:numRef>
          </c:val>
          <c:extLst>
            <c:ext xmlns:c16="http://schemas.microsoft.com/office/drawing/2014/chart" uri="{C3380CC4-5D6E-409C-BE32-E72D297353CC}">
              <c16:uniqueId val="{00000000-2C38-3249-8773-F4CEACAD553B}"/>
            </c:ext>
          </c:extLst>
        </c:ser>
        <c:ser>
          <c:idx val="1"/>
          <c:order val="1"/>
          <c:tx>
            <c:strRef>
              <c:f>'Crosstabulation (FINAL test)'!$AV$2:$AV$3</c:f>
              <c:strCache>
                <c:ptCount val="2"/>
                <c:pt idx="0">
                  <c:v>South East, </c:v>
                </c:pt>
                <c:pt idx="1">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test)'!$AT$4:$AT$10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test)'!$AV$4:$AV$10</c:f>
              <c:numCache>
                <c:formatCode>0%</c:formatCode>
                <c:ptCount val="7"/>
                <c:pt idx="0">
                  <c:v>6.25E-2</c:v>
                </c:pt>
                <c:pt idx="1">
                  <c:v>4.6875E-2</c:v>
                </c:pt>
                <c:pt idx="2">
                  <c:v>8.1967210769653326E-2</c:v>
                </c:pt>
                <c:pt idx="3">
                  <c:v>7.8125E-2</c:v>
                </c:pt>
                <c:pt idx="4">
                  <c:v>6.25E-2</c:v>
                </c:pt>
                <c:pt idx="5">
                  <c:v>0.23809524536132812</c:v>
                </c:pt>
                <c:pt idx="6">
                  <c:v>0.34375</c:v>
                </c:pt>
              </c:numCache>
            </c:numRef>
          </c:val>
          <c:extLst>
            <c:ext xmlns:c16="http://schemas.microsoft.com/office/drawing/2014/chart" uri="{C3380CC4-5D6E-409C-BE32-E72D297353CC}">
              <c16:uniqueId val="{00000001-2C38-3249-8773-F4CEACAD553B}"/>
            </c:ext>
          </c:extLst>
        </c:ser>
        <c:dLbls>
          <c:showLegendKey val="0"/>
          <c:showVal val="0"/>
          <c:showCatName val="0"/>
          <c:showSerName val="0"/>
          <c:showPercent val="0"/>
          <c:showBubbleSize val="0"/>
        </c:dLbls>
        <c:gapWidth val="150"/>
        <c:overlap val="100"/>
        <c:axId val="469336560"/>
        <c:axId val="469333280"/>
      </c:barChart>
      <c:catAx>
        <c:axId val="46933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469333280"/>
        <c:crosses val="autoZero"/>
        <c:auto val="1"/>
        <c:lblAlgn val="ctr"/>
        <c:lblOffset val="100"/>
        <c:noMultiLvlLbl val="0"/>
      </c:catAx>
      <c:valAx>
        <c:axId val="469333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33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r>
              <a:rPr lang="en-GB">
                <a:latin typeface="Avenir Next LT Pro" panose="020B0504020202020204" pitchFamily="34" charset="0"/>
              </a:rPr>
              <a:t> To what extent do you think the courts estate is fit for purpose in terms of...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8593826502658154"/>
          <c:y val="0.14814896152591583"/>
          <c:w val="0.67048948770852868"/>
          <c:h val="0.78841805081434069"/>
        </c:manualLayout>
      </c:layout>
      <c:barChart>
        <c:barDir val="bar"/>
        <c:grouping val="clustered"/>
        <c:varyColors val="0"/>
        <c:ser>
          <c:idx val="0"/>
          <c:order val="0"/>
          <c:spPr>
            <a:solidFill>
              <a:srgbClr val="00A68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Crosstabulation!$B$102:$D$107</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South East (n=63)</c:v>
                  </c:pt>
                </c:lvl>
              </c:multiLvlStrCache>
            </c:multiLvlStrRef>
          </c:cat>
          <c:val>
            <c:numRef>
              <c:f>Crosstabulation!$E$102:$E$107</c:f>
              <c:numCache>
                <c:formatCode>0%</c:formatCode>
                <c:ptCount val="6"/>
                <c:pt idx="0">
                  <c:v>0.3125</c:v>
                </c:pt>
                <c:pt idx="1">
                  <c:v>0.578125</c:v>
                </c:pt>
                <c:pt idx="2">
                  <c:v>0.109375</c:v>
                </c:pt>
                <c:pt idx="3">
                  <c:v>0.22222223281860351</c:v>
                </c:pt>
                <c:pt idx="4">
                  <c:v>0.68253967285156247</c:v>
                </c:pt>
                <c:pt idx="5">
                  <c:v>9.5238094329833989E-2</c:v>
                </c:pt>
              </c:numCache>
            </c:numRef>
          </c:val>
          <c:extLst>
            <c:ext xmlns:c16="http://schemas.microsoft.com/office/drawing/2014/chart" uri="{C3380CC4-5D6E-409C-BE32-E72D297353CC}">
              <c16:uniqueId val="{00000000-63B3-2248-9326-69B87806D300}"/>
            </c:ext>
          </c:extLst>
        </c:ser>
        <c:dLbls>
          <c:showLegendKey val="0"/>
          <c:showVal val="0"/>
          <c:showCatName val="0"/>
          <c:showSerName val="0"/>
          <c:showPercent val="0"/>
          <c:showBubbleSize val="0"/>
        </c:dLbls>
        <c:gapWidth val="182"/>
        <c:axId val="393807720"/>
        <c:axId val="393809032"/>
      </c:barChart>
      <c:catAx>
        <c:axId val="393807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393809032"/>
        <c:crosses val="autoZero"/>
        <c:auto val="1"/>
        <c:lblAlgn val="ctr"/>
        <c:lblOffset val="100"/>
        <c:noMultiLvlLbl val="0"/>
      </c:catAx>
      <c:valAx>
        <c:axId val="393809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3807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'Q5 - Q6'!$J$1</c:f>
              <c:strCache>
                <c:ptCount val="1"/>
                <c:pt idx="0">
                  <c:v>Strongly disagree</c:v>
                </c:pt>
              </c:strCache>
            </c:strRef>
          </c:tx>
          <c:spPr>
            <a:solidFill>
              <a:srgbClr val="E623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 Q6'!$I$2:$I$8</c:f>
              <c:strCache>
                <c:ptCount val="7"/>
                <c:pt idx="0">
                  <c:v>I felt physically secure whilst attending court (e.g., screens, security staff) (N=360)</c:v>
                </c:pt>
                <c:pt idx="1">
                  <c:v>I felt physically safe from harm whilst attending court (e.g., roof, ceilings, walls, floors) (n=362)</c:v>
                </c:pt>
                <c:pt idx="2">
                  <c:v>I had access to appropriate technology whilst at the court (e.g., hearing loops) (n=356)</c:v>
                </c:pt>
                <c:pt idx="3">
                  <c:v>Court users could access all areas of the building that they need to (e.g., ramps, toilets, meeting rooms, lifts working) (n=360)</c:v>
                </c:pt>
                <c:pt idx="4">
                  <c:v>There were sufficient court staff present to support the case (n=361)</c:v>
                </c:pt>
                <c:pt idx="5">
                  <c:v>I am able to talk confidentially with my clients (e.g. sufficient soundproofed conference rooms) (n=359)</c:v>
                </c:pt>
                <c:pt idx="6">
                  <c:v>I felt physically comfortable whilst attending court (heating, air conditioning, water and drinks facilities) (n=359)</c:v>
                </c:pt>
              </c:strCache>
            </c:strRef>
          </c:cat>
          <c:val>
            <c:numRef>
              <c:f>'Q5 - Q6'!$J$2:$J$8</c:f>
              <c:numCache>
                <c:formatCode>0%</c:formatCode>
                <c:ptCount val="7"/>
                <c:pt idx="0">
                  <c:v>2.2222222222222223E-2</c:v>
                </c:pt>
                <c:pt idx="1">
                  <c:v>4.9723756906077346E-2</c:v>
                </c:pt>
                <c:pt idx="2">
                  <c:v>5.6179775280898875E-2</c:v>
                </c:pt>
                <c:pt idx="3">
                  <c:v>8.3333333333333329E-2</c:v>
                </c:pt>
                <c:pt idx="4">
                  <c:v>6.9252077562326875E-2</c:v>
                </c:pt>
                <c:pt idx="5">
                  <c:v>0.22841225626740946</c:v>
                </c:pt>
                <c:pt idx="6">
                  <c:v>0.26740947075208915</c:v>
                </c:pt>
              </c:numCache>
            </c:numRef>
          </c:val>
          <c:extLst>
            <c:ext xmlns:c16="http://schemas.microsoft.com/office/drawing/2014/chart" uri="{C3380CC4-5D6E-409C-BE32-E72D297353CC}">
              <c16:uniqueId val="{00000000-C452-4861-ABB5-224FFCE41189}"/>
            </c:ext>
          </c:extLst>
        </c:ser>
        <c:ser>
          <c:idx val="1"/>
          <c:order val="1"/>
          <c:tx>
            <c:strRef>
              <c:f>'Q5 - Q6'!$K$1</c:f>
              <c:strCache>
                <c:ptCount val="1"/>
                <c:pt idx="0">
                  <c:v>Disagree</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 Q6'!$I$2:$I$8</c:f>
              <c:strCache>
                <c:ptCount val="7"/>
                <c:pt idx="0">
                  <c:v>I felt physically secure whilst attending court (e.g., screens, security staff) (N=360)</c:v>
                </c:pt>
                <c:pt idx="1">
                  <c:v>I felt physically safe from harm whilst attending court (e.g., roof, ceilings, walls, floors) (n=362)</c:v>
                </c:pt>
                <c:pt idx="2">
                  <c:v>I had access to appropriate technology whilst at the court (e.g., hearing loops) (n=356)</c:v>
                </c:pt>
                <c:pt idx="3">
                  <c:v>Court users could access all areas of the building that they need to (e.g., ramps, toilets, meeting rooms, lifts working) (n=360)</c:v>
                </c:pt>
                <c:pt idx="4">
                  <c:v>There were sufficient court staff present to support the case (n=361)</c:v>
                </c:pt>
                <c:pt idx="5">
                  <c:v>I am able to talk confidentially with my clients (e.g. sufficient soundproofed conference rooms) (n=359)</c:v>
                </c:pt>
                <c:pt idx="6">
                  <c:v>I felt physically comfortable whilst attending court (heating, air conditioning, water and drinks facilities) (n=359)</c:v>
                </c:pt>
              </c:strCache>
            </c:strRef>
          </c:cat>
          <c:val>
            <c:numRef>
              <c:f>'Q5 - Q6'!$K$2:$K$8</c:f>
              <c:numCache>
                <c:formatCode>0%</c:formatCode>
                <c:ptCount val="7"/>
                <c:pt idx="0">
                  <c:v>0.10555555555555556</c:v>
                </c:pt>
                <c:pt idx="1">
                  <c:v>9.9447513812154692E-2</c:v>
                </c:pt>
                <c:pt idx="2">
                  <c:v>0.16573033707865167</c:v>
                </c:pt>
                <c:pt idx="3">
                  <c:v>0.17777777777777778</c:v>
                </c:pt>
                <c:pt idx="4">
                  <c:v>0.26315789473684209</c:v>
                </c:pt>
                <c:pt idx="5">
                  <c:v>0.28133704735376047</c:v>
                </c:pt>
                <c:pt idx="6">
                  <c:v>0.31476323119777161</c:v>
                </c:pt>
              </c:numCache>
            </c:numRef>
          </c:val>
          <c:extLst>
            <c:ext xmlns:c16="http://schemas.microsoft.com/office/drawing/2014/chart" uri="{C3380CC4-5D6E-409C-BE32-E72D297353CC}">
              <c16:uniqueId val="{00000001-C452-4861-ABB5-224FFCE41189}"/>
            </c:ext>
          </c:extLst>
        </c:ser>
        <c:ser>
          <c:idx val="2"/>
          <c:order val="2"/>
          <c:tx>
            <c:strRef>
              <c:f>'Q5 - Q6'!$L$1</c:f>
              <c:strCache>
                <c:ptCount val="1"/>
                <c:pt idx="0">
                  <c:v>Neutral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 Q6'!$I$2:$I$8</c:f>
              <c:strCache>
                <c:ptCount val="7"/>
                <c:pt idx="0">
                  <c:v>I felt physically secure whilst attending court (e.g., screens, security staff) (N=360)</c:v>
                </c:pt>
                <c:pt idx="1">
                  <c:v>I felt physically safe from harm whilst attending court (e.g., roof, ceilings, walls, floors) (n=362)</c:v>
                </c:pt>
                <c:pt idx="2">
                  <c:v>I had access to appropriate technology whilst at the court (e.g., hearing loops) (n=356)</c:v>
                </c:pt>
                <c:pt idx="3">
                  <c:v>Court users could access all areas of the building that they need to (e.g., ramps, toilets, meeting rooms, lifts working) (n=360)</c:v>
                </c:pt>
                <c:pt idx="4">
                  <c:v>There were sufficient court staff present to support the case (n=361)</c:v>
                </c:pt>
                <c:pt idx="5">
                  <c:v>I am able to talk confidentially with my clients (e.g. sufficient soundproofed conference rooms) (n=359)</c:v>
                </c:pt>
                <c:pt idx="6">
                  <c:v>I felt physically comfortable whilst attending court (heating, air conditioning, water and drinks facilities) (n=359)</c:v>
                </c:pt>
              </c:strCache>
            </c:strRef>
          </c:cat>
          <c:val>
            <c:numRef>
              <c:f>'Q5 - Q6'!$L$2:$L$8</c:f>
              <c:numCache>
                <c:formatCode>0%</c:formatCode>
                <c:ptCount val="7"/>
                <c:pt idx="0">
                  <c:v>0.19444444444444445</c:v>
                </c:pt>
                <c:pt idx="1">
                  <c:v>0.16022099447513813</c:v>
                </c:pt>
                <c:pt idx="2">
                  <c:v>0.3707865168539326</c:v>
                </c:pt>
                <c:pt idx="3">
                  <c:v>0.24722222222222223</c:v>
                </c:pt>
                <c:pt idx="4">
                  <c:v>0.19667590027700832</c:v>
                </c:pt>
                <c:pt idx="5">
                  <c:v>0.20891364902506965</c:v>
                </c:pt>
                <c:pt idx="6">
                  <c:v>0.16713091922005571</c:v>
                </c:pt>
              </c:numCache>
            </c:numRef>
          </c:val>
          <c:extLst>
            <c:ext xmlns:c16="http://schemas.microsoft.com/office/drawing/2014/chart" uri="{C3380CC4-5D6E-409C-BE32-E72D297353CC}">
              <c16:uniqueId val="{00000002-C452-4861-ABB5-224FFCE41189}"/>
            </c:ext>
          </c:extLst>
        </c:ser>
        <c:ser>
          <c:idx val="3"/>
          <c:order val="3"/>
          <c:tx>
            <c:strRef>
              <c:f>'Q5 - Q6'!$M$1</c:f>
              <c:strCache>
                <c:ptCount val="1"/>
                <c:pt idx="0">
                  <c:v>Agree</c:v>
                </c:pt>
              </c:strCache>
            </c:strRef>
          </c:tx>
          <c:spPr>
            <a:solidFill>
              <a:srgbClr val="00A6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 Q6'!$I$2:$I$8</c:f>
              <c:strCache>
                <c:ptCount val="7"/>
                <c:pt idx="0">
                  <c:v>I felt physically secure whilst attending court (e.g., screens, security staff) (N=360)</c:v>
                </c:pt>
                <c:pt idx="1">
                  <c:v>I felt physically safe from harm whilst attending court (e.g., roof, ceilings, walls, floors) (n=362)</c:v>
                </c:pt>
                <c:pt idx="2">
                  <c:v>I had access to appropriate technology whilst at the court (e.g., hearing loops) (n=356)</c:v>
                </c:pt>
                <c:pt idx="3">
                  <c:v>Court users could access all areas of the building that they need to (e.g., ramps, toilets, meeting rooms, lifts working) (n=360)</c:v>
                </c:pt>
                <c:pt idx="4">
                  <c:v>There were sufficient court staff present to support the case (n=361)</c:v>
                </c:pt>
                <c:pt idx="5">
                  <c:v>I am able to talk confidentially with my clients (e.g. sufficient soundproofed conference rooms) (n=359)</c:v>
                </c:pt>
                <c:pt idx="6">
                  <c:v>I felt physically comfortable whilst attending court (heating, air conditioning, water and drinks facilities) (n=359)</c:v>
                </c:pt>
              </c:strCache>
            </c:strRef>
          </c:cat>
          <c:val>
            <c:numRef>
              <c:f>'Q5 - Q6'!$M$2:$M$8</c:f>
              <c:numCache>
                <c:formatCode>0%</c:formatCode>
                <c:ptCount val="7"/>
                <c:pt idx="0">
                  <c:v>0.3888888888888889</c:v>
                </c:pt>
                <c:pt idx="1">
                  <c:v>0.3729281767955801</c:v>
                </c:pt>
                <c:pt idx="2">
                  <c:v>0.28651685393258425</c:v>
                </c:pt>
                <c:pt idx="3">
                  <c:v>0.3527777777777778</c:v>
                </c:pt>
                <c:pt idx="4">
                  <c:v>0.33795013850415512</c:v>
                </c:pt>
                <c:pt idx="5">
                  <c:v>0.20612813370473537</c:v>
                </c:pt>
                <c:pt idx="6">
                  <c:v>0.15877437325905291</c:v>
                </c:pt>
              </c:numCache>
            </c:numRef>
          </c:val>
          <c:extLst>
            <c:ext xmlns:c16="http://schemas.microsoft.com/office/drawing/2014/chart" uri="{C3380CC4-5D6E-409C-BE32-E72D297353CC}">
              <c16:uniqueId val="{00000003-C452-4861-ABB5-224FFCE41189}"/>
            </c:ext>
          </c:extLst>
        </c:ser>
        <c:ser>
          <c:idx val="4"/>
          <c:order val="4"/>
          <c:tx>
            <c:strRef>
              <c:f>'Q5 - Q6'!$N$1</c:f>
              <c:strCache>
                <c:ptCount val="1"/>
                <c:pt idx="0">
                  <c:v>Strongly agree</c:v>
                </c:pt>
              </c:strCache>
            </c:strRef>
          </c:tx>
          <c:spPr>
            <a:solidFill>
              <a:srgbClr val="006C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 Q6'!$I$2:$I$8</c:f>
              <c:strCache>
                <c:ptCount val="7"/>
                <c:pt idx="0">
                  <c:v>I felt physically secure whilst attending court (e.g., screens, security staff) (N=360)</c:v>
                </c:pt>
                <c:pt idx="1">
                  <c:v>I felt physically safe from harm whilst attending court (e.g., roof, ceilings, walls, floors) (n=362)</c:v>
                </c:pt>
                <c:pt idx="2">
                  <c:v>I had access to appropriate technology whilst at the court (e.g., hearing loops) (n=356)</c:v>
                </c:pt>
                <c:pt idx="3">
                  <c:v>Court users could access all areas of the building that they need to (e.g., ramps, toilets, meeting rooms, lifts working) (n=360)</c:v>
                </c:pt>
                <c:pt idx="4">
                  <c:v>There were sufficient court staff present to support the case (n=361)</c:v>
                </c:pt>
                <c:pt idx="5">
                  <c:v>I am able to talk confidentially with my clients (e.g. sufficient soundproofed conference rooms) (n=359)</c:v>
                </c:pt>
                <c:pt idx="6">
                  <c:v>I felt physically comfortable whilst attending court (heating, air conditioning, water and drinks facilities) (n=359)</c:v>
                </c:pt>
              </c:strCache>
            </c:strRef>
          </c:cat>
          <c:val>
            <c:numRef>
              <c:f>'Q5 - Q6'!$N$2:$N$8</c:f>
              <c:numCache>
                <c:formatCode>0%</c:formatCode>
                <c:ptCount val="7"/>
                <c:pt idx="0">
                  <c:v>0.28888888888888886</c:v>
                </c:pt>
                <c:pt idx="1">
                  <c:v>0.31767955801104975</c:v>
                </c:pt>
                <c:pt idx="2">
                  <c:v>0.12078651685393259</c:v>
                </c:pt>
                <c:pt idx="3">
                  <c:v>0.1388888888888889</c:v>
                </c:pt>
                <c:pt idx="4">
                  <c:v>0.1388888888888889</c:v>
                </c:pt>
                <c:pt idx="5">
                  <c:v>7.5208913649025072E-2</c:v>
                </c:pt>
                <c:pt idx="6">
                  <c:v>9.1922005571030641E-2</c:v>
                </c:pt>
              </c:numCache>
            </c:numRef>
          </c:val>
          <c:extLst>
            <c:ext xmlns:c16="http://schemas.microsoft.com/office/drawing/2014/chart" uri="{C3380CC4-5D6E-409C-BE32-E72D297353CC}">
              <c16:uniqueId val="{00000004-C452-4861-ABB5-224FFCE41189}"/>
            </c:ext>
          </c:extLst>
        </c:ser>
        <c:dLbls>
          <c:showLegendKey val="0"/>
          <c:showVal val="0"/>
          <c:showCatName val="0"/>
          <c:showSerName val="0"/>
          <c:showPercent val="0"/>
          <c:showBubbleSize val="0"/>
        </c:dLbls>
        <c:gapWidth val="150"/>
        <c:overlap val="100"/>
        <c:axId val="409549040"/>
        <c:axId val="409552648"/>
      </c:barChart>
      <c:catAx>
        <c:axId val="409549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409552648"/>
        <c:crosses val="autoZero"/>
        <c:auto val="1"/>
        <c:lblAlgn val="ctr"/>
        <c:lblOffset val="100"/>
        <c:noMultiLvlLbl val="0"/>
      </c:catAx>
      <c:valAx>
        <c:axId val="4095526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954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To what extent do you think the courts estate is fit for purpose in terms of... </a:t>
            </a:r>
          </a:p>
        </c:rich>
      </c:tx>
      <c:layout>
        <c:manualLayout>
          <c:xMode val="edge"/>
          <c:yMode val="edge"/>
          <c:x val="0.115418996538476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399666816"/>
        <c:axId val="399668456"/>
      </c:barChart>
      <c:catAx>
        <c:axId val="39966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crossAx val="399668456"/>
        <c:crosses val="autoZero"/>
        <c:auto val="1"/>
        <c:lblAlgn val="ctr"/>
        <c:lblOffset val="100"/>
        <c:noMultiLvlLbl val="0"/>
      </c:catAx>
      <c:valAx>
        <c:axId val="399668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966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 disagreeing with statements about  their most recent court attendance </a:t>
            </a:r>
          </a:p>
          <a:p>
            <a:pPr>
              <a:defRPr/>
            </a:pPr>
            <a:r>
              <a:rPr lang="en-GB"/>
              <a:t>(South East, n=64)</a:t>
            </a:r>
          </a:p>
        </c:rich>
      </c:tx>
      <c:layout>
        <c:manualLayout>
          <c:xMode val="edge"/>
          <c:yMode val="edge"/>
          <c:x val="0.10383861930050739"/>
          <c:y val="1.86115854921469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'Crosstabulation (FINAL test)'!$AU$2:$AU$3</c:f>
              <c:strCache>
                <c:ptCount val="2"/>
                <c:pt idx="0">
                  <c:v>South East, </c:v>
                </c:pt>
                <c:pt idx="1">
                  <c:v>Disagree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test)'!$AT$4:$AT$10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test)'!$AU$4:$AU$10</c:f>
              <c:numCache>
                <c:formatCode>0%</c:formatCode>
                <c:ptCount val="7"/>
                <c:pt idx="0">
                  <c:v>7.8125E-2</c:v>
                </c:pt>
                <c:pt idx="1">
                  <c:v>0.109375</c:v>
                </c:pt>
                <c:pt idx="2">
                  <c:v>0.13114753723144532</c:v>
                </c:pt>
                <c:pt idx="3">
                  <c:v>0.140625</c:v>
                </c:pt>
                <c:pt idx="4">
                  <c:v>0.296875</c:v>
                </c:pt>
                <c:pt idx="5">
                  <c:v>0.33333335876464842</c:v>
                </c:pt>
                <c:pt idx="6">
                  <c:v>0.234375</c:v>
                </c:pt>
              </c:numCache>
            </c:numRef>
          </c:val>
          <c:extLst>
            <c:ext xmlns:c16="http://schemas.microsoft.com/office/drawing/2014/chart" uri="{C3380CC4-5D6E-409C-BE32-E72D297353CC}">
              <c16:uniqueId val="{00000000-22A9-6C4B-9266-2CCC8CD6FE6B}"/>
            </c:ext>
          </c:extLst>
        </c:ser>
        <c:ser>
          <c:idx val="1"/>
          <c:order val="1"/>
          <c:tx>
            <c:strRef>
              <c:f>'Crosstabulation (FINAL test)'!$AV$2:$AV$3</c:f>
              <c:strCache>
                <c:ptCount val="2"/>
                <c:pt idx="0">
                  <c:v>South East, </c:v>
                </c:pt>
                <c:pt idx="1">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test)'!$AT$4:$AT$10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test)'!$AV$4:$AV$10</c:f>
              <c:numCache>
                <c:formatCode>0%</c:formatCode>
                <c:ptCount val="7"/>
                <c:pt idx="0">
                  <c:v>6.25E-2</c:v>
                </c:pt>
                <c:pt idx="1">
                  <c:v>4.6875E-2</c:v>
                </c:pt>
                <c:pt idx="2">
                  <c:v>8.1967210769653326E-2</c:v>
                </c:pt>
                <c:pt idx="3">
                  <c:v>7.8125E-2</c:v>
                </c:pt>
                <c:pt idx="4">
                  <c:v>6.25E-2</c:v>
                </c:pt>
                <c:pt idx="5">
                  <c:v>0.23809524536132812</c:v>
                </c:pt>
                <c:pt idx="6">
                  <c:v>0.34375</c:v>
                </c:pt>
              </c:numCache>
            </c:numRef>
          </c:val>
          <c:extLst>
            <c:ext xmlns:c16="http://schemas.microsoft.com/office/drawing/2014/chart" uri="{C3380CC4-5D6E-409C-BE32-E72D297353CC}">
              <c16:uniqueId val="{00000001-22A9-6C4B-9266-2CCC8CD6FE6B}"/>
            </c:ext>
          </c:extLst>
        </c:ser>
        <c:dLbls>
          <c:showLegendKey val="0"/>
          <c:showVal val="0"/>
          <c:showCatName val="0"/>
          <c:showSerName val="0"/>
          <c:showPercent val="0"/>
          <c:showBubbleSize val="0"/>
        </c:dLbls>
        <c:gapWidth val="150"/>
        <c:overlap val="100"/>
        <c:axId val="469336560"/>
        <c:axId val="469333280"/>
      </c:barChart>
      <c:catAx>
        <c:axId val="46933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333280"/>
        <c:crosses val="autoZero"/>
        <c:auto val="1"/>
        <c:lblAlgn val="ctr"/>
        <c:lblOffset val="100"/>
        <c:noMultiLvlLbl val="0"/>
      </c:catAx>
      <c:valAx>
        <c:axId val="469333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33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 To what extent do you think the courts estate is fit for purpose in terms of...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8593826502658154"/>
          <c:y val="0.14814896152591583"/>
          <c:w val="0.67048948770852868"/>
          <c:h val="0.78841805081434069"/>
        </c:manualLayout>
      </c:layout>
      <c:barChart>
        <c:barDir val="bar"/>
        <c:grouping val="clustered"/>
        <c:varyColors val="0"/>
        <c:ser>
          <c:idx val="0"/>
          <c:order val="0"/>
          <c:spPr>
            <a:solidFill>
              <a:srgbClr val="00A68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Crosstabulation!$B$102:$D$107</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South East (n=63)</c:v>
                  </c:pt>
                </c:lvl>
              </c:multiLvlStrCache>
            </c:multiLvlStrRef>
          </c:cat>
          <c:val>
            <c:numRef>
              <c:f>Crosstabulation!$E$102:$E$107</c:f>
              <c:numCache>
                <c:formatCode>0%</c:formatCode>
                <c:ptCount val="6"/>
                <c:pt idx="0">
                  <c:v>0.3125</c:v>
                </c:pt>
                <c:pt idx="1">
                  <c:v>0.578125</c:v>
                </c:pt>
                <c:pt idx="2">
                  <c:v>0.109375</c:v>
                </c:pt>
                <c:pt idx="3">
                  <c:v>0.22222223281860351</c:v>
                </c:pt>
                <c:pt idx="4">
                  <c:v>0.68253967285156247</c:v>
                </c:pt>
                <c:pt idx="5">
                  <c:v>9.5238094329833989E-2</c:v>
                </c:pt>
              </c:numCache>
            </c:numRef>
          </c:val>
          <c:extLst>
            <c:ext xmlns:c16="http://schemas.microsoft.com/office/drawing/2014/chart" uri="{C3380CC4-5D6E-409C-BE32-E72D297353CC}">
              <c16:uniqueId val="{00000000-4D91-C841-AF54-451E0EC466D9}"/>
            </c:ext>
          </c:extLst>
        </c:ser>
        <c:dLbls>
          <c:showLegendKey val="0"/>
          <c:showVal val="0"/>
          <c:showCatName val="0"/>
          <c:showSerName val="0"/>
          <c:showPercent val="0"/>
          <c:showBubbleSize val="0"/>
        </c:dLbls>
        <c:gapWidth val="182"/>
        <c:axId val="393807720"/>
        <c:axId val="393809032"/>
      </c:barChart>
      <c:catAx>
        <c:axId val="393807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3809032"/>
        <c:crosses val="autoZero"/>
        <c:auto val="1"/>
        <c:lblAlgn val="ctr"/>
        <c:lblOffset val="100"/>
        <c:noMultiLvlLbl val="0"/>
      </c:catAx>
      <c:valAx>
        <c:axId val="393809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3807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To what extent do you think the courts estate is fit for purpose in terms of... </a:t>
            </a:r>
          </a:p>
        </c:rich>
      </c:tx>
      <c:layout>
        <c:manualLayout>
          <c:xMode val="edge"/>
          <c:yMode val="edge"/>
          <c:x val="0.115418996538476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399666816"/>
        <c:axId val="399668456"/>
      </c:barChart>
      <c:catAx>
        <c:axId val="39966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crossAx val="399668456"/>
        <c:crosses val="autoZero"/>
        <c:auto val="1"/>
        <c:lblAlgn val="ctr"/>
        <c:lblOffset val="100"/>
        <c:noMultiLvlLbl val="0"/>
      </c:catAx>
      <c:valAx>
        <c:axId val="399668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966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t>% disagreeing with statements about their most recent court attendance </a:t>
            </a:r>
          </a:p>
          <a:p>
            <a:pPr>
              <a:defRPr/>
            </a:pPr>
            <a:r>
              <a:rPr lang="en-GB"/>
              <a:t>(South West, n=25 **low sample count)</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'Crosstabulation (FINAL test)'!$BC$2:$BC$3</c:f>
              <c:strCache>
                <c:ptCount val="2"/>
                <c:pt idx="0">
                  <c:v>South West, </c:v>
                </c:pt>
                <c:pt idx="1">
                  <c:v>Disagree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test)'!$BB$4:$BB$10</c:f>
              <c:strCache>
                <c:ptCount val="7"/>
                <c:pt idx="0">
                  <c:v>I felt physically safe from harm whilst attending court (e.g., roof, ceilings, walls, floors)</c:v>
                </c:pt>
                <c:pt idx="1">
                  <c:v>Court users could access all areas of the building that they need to (e.g., ramps, toilets, meeting rooms, lifts working)</c:v>
                </c:pt>
                <c:pt idx="2">
                  <c:v>I am able to talk confidentially with my clients (e.g. sufficient soundproofed conference rooms)</c:v>
                </c:pt>
                <c:pt idx="3">
                  <c:v>I felt physically secure whilst attending court (e.g., screens, security staff)</c:v>
                </c:pt>
                <c:pt idx="4">
                  <c:v>There were sufficient court staff present to support the case</c:v>
                </c:pt>
                <c:pt idx="5">
                  <c:v>I felt physically comfortable whilst attending court (heating, air conditioning, water and drinks facilities)</c:v>
                </c:pt>
                <c:pt idx="6">
                  <c:v>I had access to appropriate technology whilst at the court (e.g., hearing loops)</c:v>
                </c:pt>
              </c:strCache>
            </c:strRef>
          </c:cat>
          <c:val>
            <c:numRef>
              <c:f>'Crosstabulation (FINAL test)'!$BC$4:$BC$10</c:f>
              <c:numCache>
                <c:formatCode>0%</c:formatCode>
                <c:ptCount val="7"/>
                <c:pt idx="0">
                  <c:v>0.24</c:v>
                </c:pt>
                <c:pt idx="1">
                  <c:v>0.16</c:v>
                </c:pt>
                <c:pt idx="2">
                  <c:v>0.24</c:v>
                </c:pt>
                <c:pt idx="3">
                  <c:v>0.28000000000000003</c:v>
                </c:pt>
                <c:pt idx="4">
                  <c:v>0.24</c:v>
                </c:pt>
                <c:pt idx="5">
                  <c:v>0.32</c:v>
                </c:pt>
                <c:pt idx="6">
                  <c:v>0.36</c:v>
                </c:pt>
              </c:numCache>
            </c:numRef>
          </c:val>
          <c:extLst>
            <c:ext xmlns:c16="http://schemas.microsoft.com/office/drawing/2014/chart" uri="{C3380CC4-5D6E-409C-BE32-E72D297353CC}">
              <c16:uniqueId val="{00000000-E23D-1944-AC83-0C4CA52BFB56}"/>
            </c:ext>
          </c:extLst>
        </c:ser>
        <c:ser>
          <c:idx val="1"/>
          <c:order val="1"/>
          <c:tx>
            <c:strRef>
              <c:f>'Crosstabulation (FINAL test)'!$BD$2:$BD$3</c:f>
              <c:strCache>
                <c:ptCount val="2"/>
                <c:pt idx="0">
                  <c:v>South West, </c:v>
                </c:pt>
                <c:pt idx="1">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test)'!$BB$4:$BB$10</c:f>
              <c:strCache>
                <c:ptCount val="7"/>
                <c:pt idx="0">
                  <c:v>I felt physically safe from harm whilst attending court (e.g., roof, ceilings, walls, floors)</c:v>
                </c:pt>
                <c:pt idx="1">
                  <c:v>Court users could access all areas of the building that they need to (e.g., ramps, toilets, meeting rooms, lifts working)</c:v>
                </c:pt>
                <c:pt idx="2">
                  <c:v>I am able to talk confidentially with my clients (e.g. sufficient soundproofed conference rooms)</c:v>
                </c:pt>
                <c:pt idx="3">
                  <c:v>I felt physically secure whilst attending court (e.g., screens, security staff)</c:v>
                </c:pt>
                <c:pt idx="4">
                  <c:v>There were sufficient court staff present to support the case</c:v>
                </c:pt>
                <c:pt idx="5">
                  <c:v>I felt physically comfortable whilst attending court (heating, air conditioning, water and drinks facilities)</c:v>
                </c:pt>
                <c:pt idx="6">
                  <c:v>I had access to appropriate technology whilst at the court (e.g., hearing loops)</c:v>
                </c:pt>
              </c:strCache>
            </c:strRef>
          </c:cat>
          <c:val>
            <c:numRef>
              <c:f>'Crosstabulation (FINAL test)'!$BD$4:$BD$10</c:f>
              <c:numCache>
                <c:formatCode>0%</c:formatCode>
                <c:ptCount val="7"/>
                <c:pt idx="0">
                  <c:v>0</c:v>
                </c:pt>
                <c:pt idx="1">
                  <c:v>0.08</c:v>
                </c:pt>
                <c:pt idx="2">
                  <c:v>0.04</c:v>
                </c:pt>
                <c:pt idx="3">
                  <c:v>0</c:v>
                </c:pt>
                <c:pt idx="4">
                  <c:v>0.08</c:v>
                </c:pt>
                <c:pt idx="5">
                  <c:v>0.16</c:v>
                </c:pt>
                <c:pt idx="6">
                  <c:v>0.28000000000000003</c:v>
                </c:pt>
              </c:numCache>
            </c:numRef>
          </c:val>
          <c:extLst>
            <c:ext xmlns:c16="http://schemas.microsoft.com/office/drawing/2014/chart" uri="{C3380CC4-5D6E-409C-BE32-E72D297353CC}">
              <c16:uniqueId val="{00000001-E23D-1944-AC83-0C4CA52BFB56}"/>
            </c:ext>
          </c:extLst>
        </c:ser>
        <c:dLbls>
          <c:showLegendKey val="0"/>
          <c:showVal val="0"/>
          <c:showCatName val="0"/>
          <c:showSerName val="0"/>
          <c:showPercent val="0"/>
          <c:showBubbleSize val="0"/>
        </c:dLbls>
        <c:gapWidth val="150"/>
        <c:overlap val="100"/>
        <c:axId val="622873120"/>
        <c:axId val="622871152"/>
      </c:barChart>
      <c:catAx>
        <c:axId val="62287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622871152"/>
        <c:crosses val="autoZero"/>
        <c:auto val="1"/>
        <c:lblAlgn val="ctr"/>
        <c:lblOffset val="100"/>
        <c:noMultiLvlLbl val="0"/>
      </c:catAx>
      <c:valAx>
        <c:axId val="6228711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62287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rgbClr val="004D71"/>
          </a:solidFill>
          <a:latin typeface="Avenir Next LT Pro" panose="020B05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To what extent do you think the courts estate is fit for purpose in terms of...</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0A68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Crosstabulation!$B$120:$D$125</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South West (n=25 **low sample count)</c:v>
                  </c:pt>
                </c:lvl>
              </c:multiLvlStrCache>
            </c:multiLvlStrRef>
          </c:cat>
          <c:val>
            <c:numRef>
              <c:f>Crosstabulation!$E$120:$E$125</c:f>
              <c:numCache>
                <c:formatCode>0%</c:formatCode>
                <c:ptCount val="6"/>
                <c:pt idx="0">
                  <c:v>0.32</c:v>
                </c:pt>
                <c:pt idx="1">
                  <c:v>0.52</c:v>
                </c:pt>
                <c:pt idx="2">
                  <c:v>0.16</c:v>
                </c:pt>
                <c:pt idx="3">
                  <c:v>0.2</c:v>
                </c:pt>
                <c:pt idx="4">
                  <c:v>0.76</c:v>
                </c:pt>
                <c:pt idx="5">
                  <c:v>0.04</c:v>
                </c:pt>
              </c:numCache>
            </c:numRef>
          </c:val>
          <c:extLst>
            <c:ext xmlns:c16="http://schemas.microsoft.com/office/drawing/2014/chart" uri="{C3380CC4-5D6E-409C-BE32-E72D297353CC}">
              <c16:uniqueId val="{00000000-C2DE-CF4A-B8E6-3620E770E7DD}"/>
            </c:ext>
          </c:extLst>
        </c:ser>
        <c:dLbls>
          <c:showLegendKey val="0"/>
          <c:showVal val="0"/>
          <c:showCatName val="0"/>
          <c:showSerName val="0"/>
          <c:showPercent val="0"/>
          <c:showBubbleSize val="0"/>
        </c:dLbls>
        <c:gapWidth val="182"/>
        <c:axId val="950039256"/>
        <c:axId val="950035320"/>
      </c:barChart>
      <c:catAx>
        <c:axId val="950039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950035320"/>
        <c:crosses val="autoZero"/>
        <c:auto val="1"/>
        <c:lblAlgn val="ctr"/>
        <c:lblOffset val="100"/>
        <c:noMultiLvlLbl val="0"/>
      </c:catAx>
      <c:valAx>
        <c:axId val="950035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003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 disagreeing with statements about their most recent court visit (Wales, n=16 ** low sample count)</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'Crosstabulation (FINAL test)'!$BJ$2:$BJ$3</c:f>
              <c:strCache>
                <c:ptCount val="2"/>
                <c:pt idx="0">
                  <c:v>Wales,</c:v>
                </c:pt>
                <c:pt idx="1">
                  <c:v>Disagree</c:v>
                </c:pt>
              </c:strCache>
            </c:strRef>
          </c:tx>
          <c:spPr>
            <a:solidFill>
              <a:srgbClr val="FFCC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test)'!$BI$4:$BI$10</c:f>
              <c:strCache>
                <c:ptCount val="7"/>
                <c:pt idx="0">
                  <c:v>I felt physically secure whilst attending court (e.g., screens, security staff)</c:v>
                </c:pt>
                <c:pt idx="1">
                  <c:v>I felt physically safe from harm whilst attending court (e.g., roof, ceilings, walls, floors)</c:v>
                </c:pt>
                <c:pt idx="2">
                  <c:v>I had access to appropriate technology whilst at the court (e.g., hearing loops)</c:v>
                </c:pt>
                <c:pt idx="3">
                  <c:v>There were sufficient court staff present to support the case</c:v>
                </c:pt>
                <c:pt idx="4">
                  <c:v>Court users could access all areas of the building that they need to (e.g., ramps, toilets, meeting rooms, lifts working)</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test)'!$BJ$4:$BJ$10</c:f>
              <c:numCache>
                <c:formatCode>0%</c:formatCode>
                <c:ptCount val="7"/>
                <c:pt idx="0">
                  <c:v>0</c:v>
                </c:pt>
                <c:pt idx="1">
                  <c:v>0</c:v>
                </c:pt>
                <c:pt idx="2">
                  <c:v>0.125</c:v>
                </c:pt>
                <c:pt idx="3">
                  <c:v>0.125</c:v>
                </c:pt>
                <c:pt idx="4">
                  <c:v>0.1875</c:v>
                </c:pt>
                <c:pt idx="5">
                  <c:v>0.1875</c:v>
                </c:pt>
                <c:pt idx="6">
                  <c:v>0.25</c:v>
                </c:pt>
              </c:numCache>
            </c:numRef>
          </c:val>
          <c:extLst>
            <c:ext xmlns:c16="http://schemas.microsoft.com/office/drawing/2014/chart" uri="{C3380CC4-5D6E-409C-BE32-E72D297353CC}">
              <c16:uniqueId val="{00000000-B08F-9940-BB83-42191964CF77}"/>
            </c:ext>
          </c:extLst>
        </c:ser>
        <c:ser>
          <c:idx val="1"/>
          <c:order val="1"/>
          <c:tx>
            <c:strRef>
              <c:f>'Crosstabulation (FINAL test)'!$BK$2:$BK$3</c:f>
              <c:strCache>
                <c:ptCount val="2"/>
                <c:pt idx="0">
                  <c:v>Wales,</c:v>
                </c:pt>
                <c:pt idx="1">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test)'!$BI$4:$BI$10</c:f>
              <c:strCache>
                <c:ptCount val="7"/>
                <c:pt idx="0">
                  <c:v>I felt physically secure whilst attending court (e.g., screens, security staff)</c:v>
                </c:pt>
                <c:pt idx="1">
                  <c:v>I felt physically safe from harm whilst attending court (e.g., roof, ceilings, walls, floors)</c:v>
                </c:pt>
                <c:pt idx="2">
                  <c:v>I had access to appropriate technology whilst at the court (e.g., hearing loops)</c:v>
                </c:pt>
                <c:pt idx="3">
                  <c:v>There were sufficient court staff present to support the case</c:v>
                </c:pt>
                <c:pt idx="4">
                  <c:v>Court users could access all areas of the building that they need to (e.g., ramps, toilets, meeting rooms, lifts working)</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test)'!$BK$4:$BK$10</c:f>
              <c:numCache>
                <c:formatCode>0%</c:formatCode>
                <c:ptCount val="7"/>
                <c:pt idx="0">
                  <c:v>0</c:v>
                </c:pt>
                <c:pt idx="1">
                  <c:v>6.25E-2</c:v>
                </c:pt>
                <c:pt idx="2">
                  <c:v>6.25E-2</c:v>
                </c:pt>
                <c:pt idx="3">
                  <c:v>0.125</c:v>
                </c:pt>
                <c:pt idx="4">
                  <c:v>0.125</c:v>
                </c:pt>
                <c:pt idx="5">
                  <c:v>0.25</c:v>
                </c:pt>
                <c:pt idx="6">
                  <c:v>0.3125</c:v>
                </c:pt>
              </c:numCache>
            </c:numRef>
          </c:val>
          <c:extLst>
            <c:ext xmlns:c16="http://schemas.microsoft.com/office/drawing/2014/chart" uri="{C3380CC4-5D6E-409C-BE32-E72D297353CC}">
              <c16:uniqueId val="{00000001-B08F-9940-BB83-42191964CF77}"/>
            </c:ext>
          </c:extLst>
        </c:ser>
        <c:dLbls>
          <c:showLegendKey val="0"/>
          <c:showVal val="0"/>
          <c:showCatName val="0"/>
          <c:showSerName val="0"/>
          <c:showPercent val="0"/>
          <c:showBubbleSize val="0"/>
        </c:dLbls>
        <c:gapWidth val="150"/>
        <c:overlap val="100"/>
        <c:axId val="747827296"/>
        <c:axId val="747832544"/>
      </c:barChart>
      <c:catAx>
        <c:axId val="74782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747832544"/>
        <c:crosses val="autoZero"/>
        <c:auto val="1"/>
        <c:lblAlgn val="ctr"/>
        <c:lblOffset val="100"/>
        <c:noMultiLvlLbl val="0"/>
      </c:catAx>
      <c:valAx>
        <c:axId val="747832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782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a:solidFill>
                  <a:srgbClr val="004D71"/>
                </a:solidFill>
                <a:latin typeface="Avenir Next LT Pro" panose="020B0504020202020204" pitchFamily="34" charset="0"/>
              </a:rPr>
              <a:t>To what extent do you think the courts estate is fit for purpose in terms of... </a:t>
            </a:r>
          </a:p>
        </c:rich>
      </c:tx>
      <c:layout>
        <c:manualLayout>
          <c:xMode val="edge"/>
          <c:yMode val="edge"/>
          <c:x val="0.115418996538476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0A68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Crosstabulation!$B$140:$D$145</c:f>
              <c:multiLvlStrCache>
                <c:ptCount val="6"/>
                <c:lvl>
                  <c:pt idx="0">
                    <c:v>Not at all </c:v>
                  </c:pt>
                  <c:pt idx="1">
                    <c:v>To some extent</c:v>
                  </c:pt>
                  <c:pt idx="2">
                    <c:v>To a large extent</c:v>
                  </c:pt>
                  <c:pt idx="3">
                    <c:v>Not at all </c:v>
                  </c:pt>
                  <c:pt idx="4">
                    <c:v>To some extent</c:v>
                  </c:pt>
                  <c:pt idx="5">
                    <c:v>To a large extent</c:v>
                  </c:pt>
                </c:lvl>
                <c:lvl>
                  <c:pt idx="0">
                    <c:v>The technology provided on site</c:v>
                  </c:pt>
                  <c:pt idx="3">
                    <c:v>The physical building</c:v>
                  </c:pt>
                </c:lvl>
                <c:lvl>
                  <c:pt idx="0">
                    <c:v>Wales (n=16**low sample count)</c:v>
                  </c:pt>
                </c:lvl>
              </c:multiLvlStrCache>
            </c:multiLvlStrRef>
          </c:cat>
          <c:val>
            <c:numRef>
              <c:f>Crosstabulation!$E$140:$E$145</c:f>
              <c:numCache>
                <c:formatCode>0%</c:formatCode>
                <c:ptCount val="6"/>
                <c:pt idx="0">
                  <c:v>0.25</c:v>
                </c:pt>
                <c:pt idx="1">
                  <c:v>0.4375</c:v>
                </c:pt>
                <c:pt idx="2">
                  <c:v>0.3125</c:v>
                </c:pt>
                <c:pt idx="3">
                  <c:v>0.25</c:v>
                </c:pt>
                <c:pt idx="4">
                  <c:v>0.5625</c:v>
                </c:pt>
                <c:pt idx="5">
                  <c:v>0.1875</c:v>
                </c:pt>
              </c:numCache>
            </c:numRef>
          </c:val>
          <c:extLst>
            <c:ext xmlns:c16="http://schemas.microsoft.com/office/drawing/2014/chart" uri="{C3380CC4-5D6E-409C-BE32-E72D297353CC}">
              <c16:uniqueId val="{00000000-AA7D-3C40-816C-DB4887FD3401}"/>
            </c:ext>
          </c:extLst>
        </c:ser>
        <c:dLbls>
          <c:showLegendKey val="0"/>
          <c:showVal val="0"/>
          <c:showCatName val="0"/>
          <c:showSerName val="0"/>
          <c:showPercent val="0"/>
          <c:showBubbleSize val="0"/>
        </c:dLbls>
        <c:gapWidth val="182"/>
        <c:axId val="399666816"/>
        <c:axId val="399668456"/>
      </c:barChart>
      <c:catAx>
        <c:axId val="39966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Arial" panose="020B0604020202020204" pitchFamily="34" charset="0"/>
              </a:defRPr>
            </a:pPr>
            <a:endParaRPr lang="en-US"/>
          </a:p>
        </c:txPr>
        <c:crossAx val="399668456"/>
        <c:crosses val="autoZero"/>
        <c:auto val="1"/>
        <c:lblAlgn val="ctr"/>
        <c:lblOffset val="100"/>
        <c:noMultiLvlLbl val="0"/>
      </c:catAx>
      <c:valAx>
        <c:axId val="399668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966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r>
              <a:rPr lang="en-GB" sz="1100" dirty="0">
                <a:solidFill>
                  <a:srgbClr val="004D71"/>
                </a:solidFill>
              </a:rPr>
              <a:t>Have you experienced delays in cases being heard due to the state of the court during the last 12 months,  and what, if any, were the impacts? (n=519)</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0.41227195979698678"/>
          <c:y val="0.14353883793904312"/>
          <c:w val="0.78809887798365907"/>
          <c:h val="0.77416049959805466"/>
        </c:manualLayout>
      </c:layout>
      <c:barChart>
        <c:barDir val="bar"/>
        <c:grouping val="clustered"/>
        <c:varyColors val="0"/>
        <c:ser>
          <c:idx val="0"/>
          <c:order val="0"/>
          <c:spPr>
            <a:solidFill>
              <a:srgbClr val="0099A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'Q10'!$G$2:$G$6</c:f>
              <c:strCache>
                <c:ptCount val="5"/>
                <c:pt idx="0">
                  <c:v>No - None of the above</c:v>
                </c:pt>
                <c:pt idx="1">
                  <c:v>Yes, Other impact, please specify </c:v>
                </c:pt>
                <c:pt idx="2">
                  <c:v>Yes - Case conducted remotely</c:v>
                </c:pt>
                <c:pt idx="3">
                  <c:v>Yes - Case transferred to a different venue</c:v>
                </c:pt>
                <c:pt idx="4">
                  <c:v>Yes - Case adjourned</c:v>
                </c:pt>
              </c:strCache>
            </c:strRef>
          </c:cat>
          <c:val>
            <c:numRef>
              <c:f>'Q10'!$H$2:$H$6</c:f>
              <c:numCache>
                <c:formatCode>0%</c:formatCode>
                <c:ptCount val="5"/>
                <c:pt idx="0">
                  <c:v>0.36</c:v>
                </c:pt>
                <c:pt idx="1">
                  <c:v>0.1</c:v>
                </c:pt>
                <c:pt idx="2">
                  <c:v>0.25</c:v>
                </c:pt>
                <c:pt idx="3">
                  <c:v>0.26</c:v>
                </c:pt>
                <c:pt idx="4">
                  <c:v>0.47</c:v>
                </c:pt>
              </c:numCache>
            </c:numRef>
          </c:val>
          <c:extLst>
            <c:ext xmlns:c16="http://schemas.microsoft.com/office/drawing/2014/chart" uri="{C3380CC4-5D6E-409C-BE32-E72D297353CC}">
              <c16:uniqueId val="{00000000-3434-C945-8EA2-5A06F225E0D4}"/>
            </c:ext>
          </c:extLst>
        </c:ser>
        <c:dLbls>
          <c:showLegendKey val="0"/>
          <c:showVal val="0"/>
          <c:showCatName val="0"/>
          <c:showSerName val="0"/>
          <c:showPercent val="0"/>
          <c:showBubbleSize val="0"/>
        </c:dLbls>
        <c:gapWidth val="182"/>
        <c:axId val="758888272"/>
        <c:axId val="758881712"/>
      </c:barChart>
      <c:catAx>
        <c:axId val="758888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crossAx val="758881712"/>
        <c:crosses val="autoZero"/>
        <c:auto val="1"/>
        <c:lblAlgn val="ctr"/>
        <c:lblOffset val="100"/>
        <c:noMultiLvlLbl val="0"/>
      </c:catAx>
      <c:valAx>
        <c:axId val="758881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758888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77271517800807"/>
          <c:y val="2.7753896677561445E-2"/>
          <c:w val="0.69260969887337609"/>
          <c:h val="0.89242889999407726"/>
        </c:manualLayout>
      </c:layout>
      <c:barChart>
        <c:barDir val="bar"/>
        <c:grouping val="clustered"/>
        <c:varyColors val="0"/>
        <c:ser>
          <c:idx val="0"/>
          <c:order val="0"/>
          <c:spPr>
            <a:solidFill>
              <a:srgbClr val="0099A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'Q6+'!$AK$449:$AK$464</c:f>
              <c:strCache>
                <c:ptCount val="16"/>
                <c:pt idx="0">
                  <c:v>Other</c:v>
                </c:pt>
                <c:pt idx="1">
                  <c:v>Lack of judges</c:v>
                </c:pt>
                <c:pt idx="2">
                  <c:v>Access issues for disabled clients</c:v>
                </c:pt>
                <c:pt idx="3">
                  <c:v>Lack of parking</c:v>
                </c:pt>
                <c:pt idx="4">
                  <c:v>Security issues</c:v>
                </c:pt>
                <c:pt idx="5">
                  <c:v>Not enough courts</c:v>
                </c:pt>
                <c:pt idx="6">
                  <c:v>Limited plug sockets</c:v>
                </c:pt>
                <c:pt idx="7">
                  <c:v>No lifts // not working // limited access</c:v>
                </c:pt>
                <c:pt idx="8">
                  <c:v>Lack of investment</c:v>
                </c:pt>
                <c:pt idx="9">
                  <c:v>Staffing issues</c:v>
                </c:pt>
                <c:pt idx="10">
                  <c:v>Closed, insufficient, broken, disgusting toilets </c:v>
                </c:pt>
                <c:pt idx="11">
                  <c:v>No canteens (no water/refreshment facilities)</c:v>
                </c:pt>
                <c:pt idx="12">
                  <c:v>Structurally unsound (Health and safefty issues)</c:v>
                </c:pt>
                <c:pt idx="13">
                  <c:v>Poorly maintained spaces</c:v>
                </c:pt>
                <c:pt idx="14">
                  <c:v>Broken or non-existent heating/air conditioning</c:v>
                </c:pt>
                <c:pt idx="15">
                  <c:v>No consultation spaces/privacy/no soundproofing</c:v>
                </c:pt>
              </c:strCache>
            </c:strRef>
          </c:cat>
          <c:val>
            <c:numRef>
              <c:f>'Q6+'!$AL$449:$AL$464</c:f>
              <c:numCache>
                <c:formatCode>General</c:formatCode>
                <c:ptCount val="16"/>
                <c:pt idx="0">
                  <c:v>31</c:v>
                </c:pt>
                <c:pt idx="1">
                  <c:v>2</c:v>
                </c:pt>
                <c:pt idx="2">
                  <c:v>5</c:v>
                </c:pt>
                <c:pt idx="3">
                  <c:v>6</c:v>
                </c:pt>
                <c:pt idx="4">
                  <c:v>7</c:v>
                </c:pt>
                <c:pt idx="5">
                  <c:v>10</c:v>
                </c:pt>
                <c:pt idx="6">
                  <c:v>13</c:v>
                </c:pt>
                <c:pt idx="7">
                  <c:v>17</c:v>
                </c:pt>
                <c:pt idx="8">
                  <c:v>24</c:v>
                </c:pt>
                <c:pt idx="9">
                  <c:v>25</c:v>
                </c:pt>
                <c:pt idx="10">
                  <c:v>28</c:v>
                </c:pt>
                <c:pt idx="11">
                  <c:v>43</c:v>
                </c:pt>
                <c:pt idx="12">
                  <c:v>62</c:v>
                </c:pt>
                <c:pt idx="13">
                  <c:v>66</c:v>
                </c:pt>
                <c:pt idx="14">
                  <c:v>68</c:v>
                </c:pt>
                <c:pt idx="15">
                  <c:v>105</c:v>
                </c:pt>
              </c:numCache>
            </c:numRef>
          </c:val>
          <c:extLst>
            <c:ext xmlns:c16="http://schemas.microsoft.com/office/drawing/2014/chart" uri="{C3380CC4-5D6E-409C-BE32-E72D297353CC}">
              <c16:uniqueId val="{00000000-23DC-FB4C-AFEE-D421F9EFBFAE}"/>
            </c:ext>
          </c:extLst>
        </c:ser>
        <c:dLbls>
          <c:showLegendKey val="0"/>
          <c:showVal val="0"/>
          <c:showCatName val="0"/>
          <c:showSerName val="0"/>
          <c:showPercent val="0"/>
          <c:showBubbleSize val="0"/>
        </c:dLbls>
        <c:gapWidth val="182"/>
        <c:axId val="905225176"/>
        <c:axId val="905224848"/>
      </c:barChart>
      <c:catAx>
        <c:axId val="905225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crossAx val="905224848"/>
        <c:crosses val="autoZero"/>
        <c:auto val="1"/>
        <c:lblAlgn val="ctr"/>
        <c:lblOffset val="100"/>
        <c:noMultiLvlLbl val="0"/>
      </c:catAx>
      <c:valAx>
        <c:axId val="90522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crossAx val="9052251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004D71"/>
          </a:solidFill>
          <a:latin typeface="Avenir Next LT Pro" panose="020B05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GB"/>
              <a:t>Details of poor experiences of the court estate focused on...  (number of mentions) </a:t>
            </a:r>
          </a:p>
        </c:rich>
      </c:tx>
      <c:layout>
        <c:manualLayout>
          <c:xMode val="edge"/>
          <c:yMode val="edge"/>
          <c:x val="0.13890455999385451"/>
          <c:y val="6.2384163264380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0.48129315275794821"/>
          <c:y val="0.14244871246597435"/>
          <c:w val="0.48667528408195254"/>
          <c:h val="0.80380144875279558"/>
        </c:manualLayout>
      </c:layout>
      <c:barChart>
        <c:barDir val="bar"/>
        <c:grouping val="clustered"/>
        <c:varyColors val="0"/>
        <c:ser>
          <c:idx val="0"/>
          <c:order val="0"/>
          <c:spPr>
            <a:solidFill>
              <a:srgbClr val="0099A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'Q12'!$H$263:$H$290</c:f>
              <c:strCache>
                <c:ptCount val="17"/>
                <c:pt idx="0">
                  <c:v>Other</c:v>
                </c:pt>
                <c:pt idx="1">
                  <c:v>Expensive</c:v>
                </c:pt>
                <c:pt idx="2">
                  <c:v>Delays</c:v>
                </c:pt>
                <c:pt idx="3">
                  <c:v>Insufficient staff</c:v>
                </c:pt>
                <c:pt idx="4">
                  <c:v>Cells / courts closed</c:v>
                </c:pt>
                <c:pt idx="5">
                  <c:v>Safety and security issues</c:v>
                </c:pt>
                <c:pt idx="6">
                  <c:v>Access issues/Lifts not working</c:v>
                </c:pt>
                <c:pt idx="7">
                  <c:v>Dirty/unclean/unhiegenic </c:v>
                </c:pt>
                <c:pt idx="8">
                  <c:v>No advocates room / space for belongings</c:v>
                </c:pt>
                <c:pt idx="9">
                  <c:v>No access to water /no refreshments orcanteen</c:v>
                </c:pt>
                <c:pt idx="10">
                  <c:v>Not fit for purpose</c:v>
                </c:pt>
                <c:pt idx="11">
                  <c:v>Toilets closed, broken, disgusting</c:v>
                </c:pt>
                <c:pt idx="12">
                  <c:v>Walls/ceilings/roof disrepair</c:v>
                </c:pt>
                <c:pt idx="13">
                  <c:v>Poor maintenance / broken furniture</c:v>
                </c:pt>
                <c:pt idx="14">
                  <c:v>No phone/wifi connection / tech issues</c:v>
                </c:pt>
                <c:pt idx="15">
                  <c:v>Problems with or no heating/air conditioning</c:v>
                </c:pt>
                <c:pt idx="16">
                  <c:v>No space for consultations /privacy/ no soundproofing</c:v>
                </c:pt>
              </c:strCache>
            </c:strRef>
          </c:cat>
          <c:val>
            <c:numRef>
              <c:f>'Q12'!$I$263:$I$290</c:f>
              <c:numCache>
                <c:formatCode>General</c:formatCode>
                <c:ptCount val="17"/>
                <c:pt idx="0">
                  <c:v>5</c:v>
                </c:pt>
                <c:pt idx="1">
                  <c:v>2</c:v>
                </c:pt>
                <c:pt idx="2">
                  <c:v>7</c:v>
                </c:pt>
                <c:pt idx="3">
                  <c:v>7</c:v>
                </c:pt>
                <c:pt idx="4">
                  <c:v>8</c:v>
                </c:pt>
                <c:pt idx="5">
                  <c:v>8</c:v>
                </c:pt>
                <c:pt idx="6">
                  <c:v>12</c:v>
                </c:pt>
                <c:pt idx="7">
                  <c:v>14</c:v>
                </c:pt>
                <c:pt idx="8">
                  <c:v>14</c:v>
                </c:pt>
                <c:pt idx="9">
                  <c:v>22</c:v>
                </c:pt>
                <c:pt idx="10">
                  <c:v>25</c:v>
                </c:pt>
                <c:pt idx="11">
                  <c:v>29</c:v>
                </c:pt>
                <c:pt idx="12">
                  <c:v>37</c:v>
                </c:pt>
                <c:pt idx="13">
                  <c:v>41</c:v>
                </c:pt>
                <c:pt idx="14">
                  <c:v>41</c:v>
                </c:pt>
                <c:pt idx="15">
                  <c:v>42</c:v>
                </c:pt>
                <c:pt idx="16">
                  <c:v>48</c:v>
                </c:pt>
              </c:numCache>
            </c:numRef>
          </c:val>
          <c:extLst>
            <c:ext xmlns:c16="http://schemas.microsoft.com/office/drawing/2014/chart" uri="{C3380CC4-5D6E-409C-BE32-E72D297353CC}">
              <c16:uniqueId val="{00000000-924A-9F4A-9DF5-8E2637F6C63D}"/>
            </c:ext>
          </c:extLst>
        </c:ser>
        <c:dLbls>
          <c:showLegendKey val="0"/>
          <c:showVal val="0"/>
          <c:showCatName val="0"/>
          <c:showSerName val="0"/>
          <c:showPercent val="0"/>
          <c:showBubbleSize val="0"/>
        </c:dLbls>
        <c:gapWidth val="182"/>
        <c:axId val="286625440"/>
        <c:axId val="286630032"/>
      </c:barChart>
      <c:catAx>
        <c:axId val="286625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86630032"/>
        <c:crosses val="autoZero"/>
        <c:auto val="1"/>
        <c:lblAlgn val="ctr"/>
        <c:lblOffset val="100"/>
        <c:noMultiLvlLbl val="0"/>
      </c:catAx>
      <c:valAx>
        <c:axId val="286630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86625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a:t>Details of good experiences at the court estate focused on ..</a:t>
            </a:r>
          </a:p>
          <a:p>
            <a:pPr>
              <a:defRPr/>
            </a:pPr>
            <a:r>
              <a:rPr lang="en-US"/>
              <a:t>(Number of mentions)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barChart>
        <c:barDir val="bar"/>
        <c:grouping val="clustered"/>
        <c:varyColors val="0"/>
        <c:ser>
          <c:idx val="0"/>
          <c:order val="0"/>
          <c:tx>
            <c:strRef>
              <c:f>'Q13'!$D$216</c:f>
              <c:strCache>
                <c:ptCount val="1"/>
                <c:pt idx="0">
                  <c:v>Number of mentions</c:v>
                </c:pt>
              </c:strCache>
            </c:strRef>
          </c:tx>
          <c:spPr>
            <a:solidFill>
              <a:srgbClr val="0099A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'Q13'!$C$217:$C$225</c:f>
              <c:strCache>
                <c:ptCount val="9"/>
                <c:pt idx="0">
                  <c:v>Other</c:v>
                </c:pt>
                <c:pt idx="1">
                  <c:v>Light /airy / good tempreture </c:v>
                </c:pt>
                <c:pt idx="2">
                  <c:v>Appropriate tech</c:v>
                </c:pt>
                <c:pt idx="3">
                  <c:v>Good facilities / canteen / refreshments</c:v>
                </c:pt>
                <c:pt idx="4">
                  <c:v>Sufficient space / consultation rooms / counsel</c:v>
                </c:pt>
                <c:pt idx="5">
                  <c:v>New / modern / well designed</c:v>
                </c:pt>
                <c:pt idx="6">
                  <c:v>Well managed / works well / on time</c:v>
                </c:pt>
                <c:pt idx="7">
                  <c:v>Clean / comfortable / well maintained </c:v>
                </c:pt>
                <c:pt idx="8">
                  <c:v>Helpful / good / efficient Staff</c:v>
                </c:pt>
              </c:strCache>
            </c:strRef>
          </c:cat>
          <c:val>
            <c:numRef>
              <c:f>'Q13'!$D$217:$D$225</c:f>
              <c:numCache>
                <c:formatCode>General</c:formatCode>
                <c:ptCount val="9"/>
                <c:pt idx="0">
                  <c:v>3</c:v>
                </c:pt>
                <c:pt idx="1">
                  <c:v>5</c:v>
                </c:pt>
                <c:pt idx="2">
                  <c:v>13</c:v>
                </c:pt>
                <c:pt idx="3">
                  <c:v>15</c:v>
                </c:pt>
                <c:pt idx="4">
                  <c:v>18</c:v>
                </c:pt>
                <c:pt idx="5">
                  <c:v>19</c:v>
                </c:pt>
                <c:pt idx="6">
                  <c:v>23</c:v>
                </c:pt>
                <c:pt idx="7">
                  <c:v>23</c:v>
                </c:pt>
                <c:pt idx="8">
                  <c:v>72</c:v>
                </c:pt>
              </c:numCache>
            </c:numRef>
          </c:val>
          <c:extLst>
            <c:ext xmlns:c16="http://schemas.microsoft.com/office/drawing/2014/chart" uri="{C3380CC4-5D6E-409C-BE32-E72D297353CC}">
              <c16:uniqueId val="{00000000-E165-AB4C-8B8B-F678861AD402}"/>
            </c:ext>
          </c:extLst>
        </c:ser>
        <c:dLbls>
          <c:showLegendKey val="0"/>
          <c:showVal val="0"/>
          <c:showCatName val="0"/>
          <c:showSerName val="0"/>
          <c:showPercent val="0"/>
          <c:showBubbleSize val="0"/>
        </c:dLbls>
        <c:gapWidth val="182"/>
        <c:axId val="762233744"/>
        <c:axId val="762239976"/>
      </c:barChart>
      <c:catAx>
        <c:axId val="76223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762239976"/>
        <c:crosses val="autoZero"/>
        <c:auto val="1"/>
        <c:lblAlgn val="ctr"/>
        <c:lblOffset val="100"/>
        <c:noMultiLvlLbl val="0"/>
      </c:catAx>
      <c:valAx>
        <c:axId val="762239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7622337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004D71"/>
                </a:solidFill>
                <a:latin typeface="Avenir Next LT Pro" panose="020B0504020202020204" pitchFamily="34" charset="0"/>
                <a:ea typeface="+mn-ea"/>
                <a:cs typeface="Arial" panose="020B0604020202020204" pitchFamily="34" charset="0"/>
              </a:defRPr>
            </a:pPr>
            <a:r>
              <a:rPr lang="en-GB" dirty="0">
                <a:solidFill>
                  <a:srgbClr val="004D71"/>
                </a:solidFill>
                <a:latin typeface="Avenir Next LT Pro" panose="020B0504020202020204" pitchFamily="34" charset="0"/>
                <a:cs typeface="Arial" panose="020B0604020202020204" pitchFamily="34" charset="0"/>
              </a:rPr>
              <a:t>% disagreeing/strongly disagreeing by Equalities Act disability (NB: Low sample</a:t>
            </a:r>
            <a:r>
              <a:rPr lang="en-GB" baseline="0" dirty="0">
                <a:solidFill>
                  <a:srgbClr val="004D71"/>
                </a:solidFill>
                <a:latin typeface="Avenir Next LT Pro" panose="020B0504020202020204" pitchFamily="34" charset="0"/>
                <a:cs typeface="Arial" panose="020B0604020202020204" pitchFamily="34" charset="0"/>
              </a:rPr>
              <a:t> size for disabled solicitors)</a:t>
            </a:r>
            <a:r>
              <a:rPr lang="en-GB" dirty="0">
                <a:solidFill>
                  <a:srgbClr val="004D71"/>
                </a:solidFill>
                <a:latin typeface="Avenir Next LT Pro" panose="020B05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004D71"/>
              </a:solidFill>
              <a:latin typeface="Avenir Next LT Pro" panose="020B05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Crosstabulation!$M$3</c:f>
              <c:strCache>
                <c:ptCount val="1"/>
                <c:pt idx="0">
                  <c:v>Not </c:v>
                </c:pt>
              </c:strCache>
            </c:strRef>
          </c:tx>
          <c:spPr>
            <a:solidFill>
              <a:srgbClr val="F1785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Crosstabulation!$K$4:$K$10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Crosstabulation!$M$4:$M$10</c:f>
              <c:numCache>
                <c:formatCode>0%</c:formatCode>
                <c:ptCount val="7"/>
                <c:pt idx="0">
                  <c:v>0.13427561759948731</c:v>
                </c:pt>
                <c:pt idx="1">
                  <c:v>0.10992908239364624</c:v>
                </c:pt>
                <c:pt idx="2">
                  <c:v>0.21505377292633054</c:v>
                </c:pt>
                <c:pt idx="3">
                  <c:v>0.24113476276397705</c:v>
                </c:pt>
                <c:pt idx="4">
                  <c:v>0.32155478477478028</c:v>
                </c:pt>
                <c:pt idx="5">
                  <c:v>0.51063827514648441</c:v>
                </c:pt>
                <c:pt idx="6">
                  <c:v>0.576512451171875</c:v>
                </c:pt>
              </c:numCache>
            </c:numRef>
          </c:val>
          <c:extLst>
            <c:ext xmlns:c16="http://schemas.microsoft.com/office/drawing/2014/chart" uri="{C3380CC4-5D6E-409C-BE32-E72D297353CC}">
              <c16:uniqueId val="{00000000-DBCA-C94C-B756-0761FCAE680F}"/>
            </c:ext>
          </c:extLst>
        </c:ser>
        <c:ser>
          <c:idx val="1"/>
          <c:order val="1"/>
          <c:tx>
            <c:strRef>
              <c:f>Crosstabulation!$N$3</c:f>
              <c:strCache>
                <c:ptCount val="1"/>
                <c:pt idx="0">
                  <c:v>Equality Act disability</c:v>
                </c:pt>
              </c:strCache>
            </c:strRef>
          </c:tx>
          <c:spPr>
            <a:solidFill>
              <a:srgbClr val="0099A8"/>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Crosstabulation!$K$4:$K$10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Crosstabulation!$N$4:$N$10</c:f>
              <c:numCache>
                <c:formatCode>0%</c:formatCode>
                <c:ptCount val="7"/>
                <c:pt idx="0">
                  <c:v>0.23333334922790527</c:v>
                </c:pt>
                <c:pt idx="1">
                  <c:v>0.26666667938232425</c:v>
                </c:pt>
                <c:pt idx="2">
                  <c:v>0.31034481525421143</c:v>
                </c:pt>
                <c:pt idx="3">
                  <c:v>0.40000001430511478</c:v>
                </c:pt>
                <c:pt idx="4">
                  <c:v>0.43333333492279058</c:v>
                </c:pt>
                <c:pt idx="5">
                  <c:v>0.48275861740112308</c:v>
                </c:pt>
                <c:pt idx="6">
                  <c:v>0.60000003814697267</c:v>
                </c:pt>
              </c:numCache>
            </c:numRef>
          </c:val>
          <c:extLst>
            <c:ext xmlns:c16="http://schemas.microsoft.com/office/drawing/2014/chart" uri="{C3380CC4-5D6E-409C-BE32-E72D297353CC}">
              <c16:uniqueId val="{00000001-DBCA-C94C-B756-0761FCAE680F}"/>
            </c:ext>
          </c:extLst>
        </c:ser>
        <c:dLbls>
          <c:showLegendKey val="0"/>
          <c:showVal val="0"/>
          <c:showCatName val="0"/>
          <c:showSerName val="0"/>
          <c:showPercent val="0"/>
          <c:showBubbleSize val="0"/>
        </c:dLbls>
        <c:gapWidth val="182"/>
        <c:axId val="409547400"/>
        <c:axId val="409553632"/>
      </c:barChart>
      <c:catAx>
        <c:axId val="409547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409553632"/>
        <c:crosses val="autoZero"/>
        <c:auto val="1"/>
        <c:lblAlgn val="ctr"/>
        <c:lblOffset val="100"/>
        <c:noMultiLvlLbl val="0"/>
      </c:catAx>
      <c:valAx>
        <c:axId val="409553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9547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4D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4D7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'Q14'!$C$357:$C$376</c:f>
              <c:strCache>
                <c:ptCount val="20"/>
                <c:pt idx="0">
                  <c:v>Other</c:v>
                </c:pt>
                <c:pt idx="1">
                  <c:v>More space / consultation rooms</c:v>
                </c:pt>
                <c:pt idx="2">
                  <c:v>No experience of backlog/issues</c:v>
                </c:pt>
                <c:pt idx="3">
                  <c:v>Training</c:v>
                </c:pt>
                <c:pt idx="4">
                  <c:v>Fix/repair/spend money on maintenance </c:v>
                </c:pt>
                <c:pt idx="5">
                  <c:v>Extend hours</c:v>
                </c:pt>
                <c:pt idx="6">
                  <c:v>Improve tech</c:v>
                </c:pt>
                <c:pt idx="7">
                  <c:v>Local justice (less centralisation, magistrates who understand the area / issues)</c:v>
                </c:pt>
                <c:pt idx="8">
                  <c:v>Proper pay for legally aided counsel</c:v>
                </c:pt>
                <c:pt idx="9">
                  <c:v>Improved stakeholder engagment (CBA)</c:v>
                </c:pt>
                <c:pt idx="10">
                  <c:v>More litigators</c:v>
                </c:pt>
                <c:pt idx="11">
                  <c:v>Better monitoring/improved scheduling</c:v>
                </c:pt>
                <c:pt idx="12">
                  <c:v>More sitting days</c:v>
                </c:pt>
                <c:pt idx="13">
                  <c:v>Improved  listing documentation</c:v>
                </c:pt>
                <c:pt idx="14">
                  <c:v>Use of remote hearings / CVP available </c:v>
                </c:pt>
                <c:pt idx="15">
                  <c:v>Better pay</c:v>
                </c:pt>
                <c:pt idx="16">
                  <c:v>More investment/budgets</c:v>
                </c:pt>
                <c:pt idx="17">
                  <c:v>More staff</c:v>
                </c:pt>
                <c:pt idx="18">
                  <c:v>More courts / open existing courts</c:v>
                </c:pt>
                <c:pt idx="19">
                  <c:v>More judges</c:v>
                </c:pt>
              </c:strCache>
            </c:strRef>
          </c:cat>
          <c:val>
            <c:numRef>
              <c:f>'Q14'!$D$357:$D$376</c:f>
              <c:numCache>
                <c:formatCode>General</c:formatCode>
                <c:ptCount val="20"/>
                <c:pt idx="0">
                  <c:v>28</c:v>
                </c:pt>
                <c:pt idx="1">
                  <c:v>2</c:v>
                </c:pt>
                <c:pt idx="2">
                  <c:v>3</c:v>
                </c:pt>
                <c:pt idx="3">
                  <c:v>5</c:v>
                </c:pt>
                <c:pt idx="4">
                  <c:v>6</c:v>
                </c:pt>
                <c:pt idx="5">
                  <c:v>8</c:v>
                </c:pt>
                <c:pt idx="6">
                  <c:v>10</c:v>
                </c:pt>
                <c:pt idx="7">
                  <c:v>11</c:v>
                </c:pt>
                <c:pt idx="8">
                  <c:v>13</c:v>
                </c:pt>
                <c:pt idx="9">
                  <c:v>14</c:v>
                </c:pt>
                <c:pt idx="10">
                  <c:v>17</c:v>
                </c:pt>
                <c:pt idx="11">
                  <c:v>17</c:v>
                </c:pt>
                <c:pt idx="12">
                  <c:v>18</c:v>
                </c:pt>
                <c:pt idx="13">
                  <c:v>20</c:v>
                </c:pt>
                <c:pt idx="14">
                  <c:v>34</c:v>
                </c:pt>
                <c:pt idx="15">
                  <c:v>43</c:v>
                </c:pt>
                <c:pt idx="16">
                  <c:v>43</c:v>
                </c:pt>
                <c:pt idx="17">
                  <c:v>52</c:v>
                </c:pt>
                <c:pt idx="18">
                  <c:v>57</c:v>
                </c:pt>
                <c:pt idx="19">
                  <c:v>64</c:v>
                </c:pt>
              </c:numCache>
            </c:numRef>
          </c:val>
          <c:extLst>
            <c:ext xmlns:c16="http://schemas.microsoft.com/office/drawing/2014/chart" uri="{C3380CC4-5D6E-409C-BE32-E72D297353CC}">
              <c16:uniqueId val="{00000000-08CF-E845-88AD-3817F9E887CF}"/>
            </c:ext>
          </c:extLst>
        </c:ser>
        <c:dLbls>
          <c:showLegendKey val="0"/>
          <c:showVal val="0"/>
          <c:showCatName val="0"/>
          <c:showSerName val="0"/>
          <c:showPercent val="0"/>
          <c:showBubbleSize val="0"/>
        </c:dLbls>
        <c:gapWidth val="182"/>
        <c:axId val="286020480"/>
        <c:axId val="286023104"/>
      </c:barChart>
      <c:catAx>
        <c:axId val="28602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286023104"/>
        <c:crosses val="autoZero"/>
        <c:auto val="1"/>
        <c:lblAlgn val="ctr"/>
        <c:lblOffset val="100"/>
        <c:noMultiLvlLbl val="0"/>
      </c:catAx>
      <c:valAx>
        <c:axId val="286023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0204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r>
              <a:rPr lang="en-GB">
                <a:solidFill>
                  <a:srgbClr val="004D71"/>
                </a:solidFill>
                <a:latin typeface="Avenir Next LT Pro" panose="020B0504020202020204" pitchFamily="34" charset="0"/>
              </a:rPr>
              <a:t>% disagreeing with statements</a:t>
            </a:r>
            <a:r>
              <a:rPr lang="en-GB" baseline="0">
                <a:solidFill>
                  <a:srgbClr val="004D71"/>
                </a:solidFill>
                <a:latin typeface="Avenir Next LT Pro" panose="020B0504020202020204" pitchFamily="34" charset="0"/>
              </a:rPr>
              <a:t> about most recent court attendance (London, n=96)</a:t>
            </a:r>
            <a:endParaRPr lang="en-GB">
              <a:solidFill>
                <a:srgbClr val="004D71"/>
              </a:solidFill>
              <a:latin typeface="Avenir Next LT Pro" panose="020B05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D71"/>
              </a:solidFill>
              <a:latin typeface="Avenir Next LT Pro" panose="020B0504020202020204" pitchFamily="34" charset="0"/>
              <a:ea typeface="+mn-ea"/>
              <a:cs typeface="+mn-cs"/>
            </a:defRPr>
          </a:pPr>
          <a:endParaRPr lang="en-US"/>
        </a:p>
      </c:txPr>
    </c:title>
    <c:autoTitleDeleted val="0"/>
    <c:plotArea>
      <c:layout/>
      <c:barChart>
        <c:barDir val="bar"/>
        <c:grouping val="stacked"/>
        <c:varyColors val="0"/>
        <c:ser>
          <c:idx val="0"/>
          <c:order val="0"/>
          <c:tx>
            <c:strRef>
              <c:f>'Crosstabulation (FINAL test)'!$O$2:$O$3</c:f>
              <c:strCache>
                <c:ptCount val="2"/>
                <c:pt idx="0">
                  <c:v>London</c:v>
                </c:pt>
                <c:pt idx="1">
                  <c:v>Disagree</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test)'!$N$4:$N$10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test)'!$O$4:$O$10</c:f>
              <c:numCache>
                <c:formatCode>0%</c:formatCode>
                <c:ptCount val="7"/>
                <c:pt idx="0">
                  <c:v>8.2474222183227544E-2</c:v>
                </c:pt>
                <c:pt idx="1">
                  <c:v>0.13541666984558107</c:v>
                </c:pt>
                <c:pt idx="2">
                  <c:v>0.15789472579956054</c:v>
                </c:pt>
                <c:pt idx="3">
                  <c:v>0.24742267608642579</c:v>
                </c:pt>
                <c:pt idx="4">
                  <c:v>0.25773195266723631</c:v>
                </c:pt>
                <c:pt idx="5">
                  <c:v>0.23711339950561525</c:v>
                </c:pt>
                <c:pt idx="6">
                  <c:v>0.31958761215209963</c:v>
                </c:pt>
              </c:numCache>
            </c:numRef>
          </c:val>
          <c:extLst>
            <c:ext xmlns:c16="http://schemas.microsoft.com/office/drawing/2014/chart" uri="{C3380CC4-5D6E-409C-BE32-E72D297353CC}">
              <c16:uniqueId val="{00000000-6CC1-4F40-B4CD-100F7FA0294C}"/>
            </c:ext>
          </c:extLst>
        </c:ser>
        <c:ser>
          <c:idx val="1"/>
          <c:order val="1"/>
          <c:tx>
            <c:strRef>
              <c:f>'Crosstabulation (FINAL test)'!$P$2:$P$3</c:f>
              <c:strCache>
                <c:ptCount val="2"/>
                <c:pt idx="0">
                  <c:v>London</c:v>
                </c:pt>
                <c:pt idx="1">
                  <c:v>Strongly disagree</c:v>
                </c:pt>
              </c:strCache>
            </c:strRef>
          </c:tx>
          <c:spPr>
            <a:solidFill>
              <a:srgbClr val="EA5B0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'Crosstabulation (FINAL test)'!$N$4:$N$10</c:f>
              <c:strCache>
                <c:ptCount val="7"/>
                <c:pt idx="0">
                  <c:v>I felt physically safe from harm whilst attending court (e.g., roof, ceilings, walls, floors)</c:v>
                </c:pt>
                <c:pt idx="1">
                  <c:v>I felt physically secure whilst attending court (e.g., screens, security staff)</c:v>
                </c:pt>
                <c:pt idx="2">
                  <c:v>I had access to appropriate technology whilst at the court (e.g., hearing loops)</c:v>
                </c:pt>
                <c:pt idx="3">
                  <c:v>Court users could access all areas of the building that they need to (e.g., ramps, toilets, meeting rooms, lifts working)</c:v>
                </c:pt>
                <c:pt idx="4">
                  <c:v>There were sufficient court staff present to support the case</c:v>
                </c:pt>
                <c:pt idx="5">
                  <c:v>I am able to talk confidentially with my clients (e.g. sufficient soundproofed conference rooms)</c:v>
                </c:pt>
                <c:pt idx="6">
                  <c:v>I felt physically comfortable whilst attending court (heating, air conditioning, water and drinks facilities)</c:v>
                </c:pt>
              </c:strCache>
            </c:strRef>
          </c:cat>
          <c:val>
            <c:numRef>
              <c:f>'Crosstabulation (FINAL test)'!$P$4:$P$10</c:f>
              <c:numCache>
                <c:formatCode>0%</c:formatCode>
                <c:ptCount val="7"/>
                <c:pt idx="0">
                  <c:v>5.1546392440795896E-2</c:v>
                </c:pt>
                <c:pt idx="1">
                  <c:v>2.0833334922790527E-2</c:v>
                </c:pt>
                <c:pt idx="2">
                  <c:v>4.2105264663696289E-2</c:v>
                </c:pt>
                <c:pt idx="3">
                  <c:v>7.2164945602416986E-2</c:v>
                </c:pt>
                <c:pt idx="4">
                  <c:v>9.2783498764038089E-2</c:v>
                </c:pt>
                <c:pt idx="5">
                  <c:v>0.26804122924804685</c:v>
                </c:pt>
                <c:pt idx="6">
                  <c:v>0.26804122924804685</c:v>
                </c:pt>
              </c:numCache>
            </c:numRef>
          </c:val>
          <c:extLst>
            <c:ext xmlns:c16="http://schemas.microsoft.com/office/drawing/2014/chart" uri="{C3380CC4-5D6E-409C-BE32-E72D297353CC}">
              <c16:uniqueId val="{00000001-6CC1-4F40-B4CD-100F7FA0294C}"/>
            </c:ext>
          </c:extLst>
        </c:ser>
        <c:dLbls>
          <c:showLegendKey val="0"/>
          <c:showVal val="0"/>
          <c:showCatName val="0"/>
          <c:showSerName val="0"/>
          <c:showPercent val="0"/>
          <c:showBubbleSize val="0"/>
        </c:dLbls>
        <c:gapWidth val="150"/>
        <c:overlap val="100"/>
        <c:axId val="637458912"/>
        <c:axId val="637456944"/>
      </c:barChart>
      <c:catAx>
        <c:axId val="63745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Arial" panose="020B0604020202020204" pitchFamily="34" charset="0"/>
              </a:defRPr>
            </a:pPr>
            <a:endParaRPr lang="en-US"/>
          </a:p>
        </c:txPr>
        <c:crossAx val="637456944"/>
        <c:crosses val="autoZero"/>
        <c:auto val="1"/>
        <c:lblAlgn val="ctr"/>
        <c:lblOffset val="100"/>
        <c:noMultiLvlLbl val="0"/>
      </c:catAx>
      <c:valAx>
        <c:axId val="637456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458912"/>
        <c:crosses val="autoZero"/>
        <c:crossBetween val="between"/>
      </c:valAx>
      <c:spPr>
        <a:noFill/>
        <a:ln>
          <a:noFill/>
        </a:ln>
        <a:effectLst/>
      </c:spPr>
    </c:plotArea>
    <c:legend>
      <c:legendPos val="b"/>
      <c:layout>
        <c:manualLayout>
          <c:xMode val="edge"/>
          <c:yMode val="edge"/>
          <c:x val="0.26624173741241164"/>
          <c:y val="0.9349704914348167"/>
          <c:w val="0.47204653569229171"/>
          <c:h val="4.596335953695637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4D71"/>
              </a:solidFill>
              <a:latin typeface="Avenir Next LT Pro" panose="020B0504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0.50006</cdr:x>
      <cdr:y>0.58071</cdr:y>
    </cdr:from>
    <cdr:to>
      <cdr:x>1</cdr:x>
      <cdr:y>0.84531</cdr:y>
    </cdr:to>
    <cdr:sp macro="" textlink="">
      <cdr:nvSpPr>
        <cdr:cNvPr id="2" name="TextBox 14">
          <a:extLst xmlns:a="http://schemas.openxmlformats.org/drawingml/2006/main">
            <a:ext uri="{FF2B5EF4-FFF2-40B4-BE49-F238E27FC236}">
              <a16:creationId xmlns:a16="http://schemas.microsoft.com/office/drawing/2014/main" id="{0E12EDED-E836-84F1-8542-A1A88BD25102}"/>
            </a:ext>
          </a:extLst>
        </cdr:cNvPr>
        <cdr:cNvSpPr txBox="1"/>
      </cdr:nvSpPr>
      <cdr:spPr>
        <a:xfrm xmlns:a="http://schemas.openxmlformats.org/drawingml/2006/main">
          <a:off x="4921249" y="2093942"/>
          <a:ext cx="4920053"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dirty="0">
              <a:solidFill>
                <a:srgbClr val="004D71"/>
              </a:solidFill>
              <a:latin typeface="Avenir Next LT Pro" panose="020B0504020202020204" pitchFamily="34" charset="0"/>
              <a:cs typeface="Arial" panose="020B0604020202020204" pitchFamily="34" charset="0"/>
            </a:rPr>
            <a:t>A higher % of disabled respondents indicated that the court’s physical building (37%) or the technology provided (27%) were not fit for purpose, compared to those without a condition (28% and 21% respectively)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BBB26A3-8A94-924B-86FE-3B7889EA4F7D}" type="datetimeFigureOut">
              <a:rPr lang="en-US" smtClean="0"/>
              <a:t>12/7/22</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61C537D0-44EB-174D-BC81-099185DD768D}" type="slidenum">
              <a:rPr lang="en-US" smtClean="0"/>
              <a:t>‹#›</a:t>
            </a:fld>
            <a:endParaRPr lang="en-US"/>
          </a:p>
        </p:txBody>
      </p:sp>
    </p:spTree>
    <p:extLst>
      <p:ext uri="{BB962C8B-B14F-4D97-AF65-F5344CB8AC3E}">
        <p14:creationId xmlns:p14="http://schemas.microsoft.com/office/powerpoint/2010/main" val="159489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537D0-44EB-174D-BC81-099185DD768D}" type="slidenum">
              <a:rPr lang="en-US" smtClean="0"/>
              <a:t>3</a:t>
            </a:fld>
            <a:endParaRPr lang="en-US"/>
          </a:p>
        </p:txBody>
      </p:sp>
    </p:spTree>
    <p:extLst>
      <p:ext uri="{BB962C8B-B14F-4D97-AF65-F5344CB8AC3E}">
        <p14:creationId xmlns:p14="http://schemas.microsoft.com/office/powerpoint/2010/main" val="78055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537D0-44EB-174D-BC81-099185DD768D}" type="slidenum">
              <a:rPr lang="en-US" smtClean="0"/>
              <a:t>4</a:t>
            </a:fld>
            <a:endParaRPr lang="en-US"/>
          </a:p>
        </p:txBody>
      </p:sp>
    </p:spTree>
    <p:extLst>
      <p:ext uri="{BB962C8B-B14F-4D97-AF65-F5344CB8AC3E}">
        <p14:creationId xmlns:p14="http://schemas.microsoft.com/office/powerpoint/2010/main" val="130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537D0-44EB-174D-BC81-099185DD768D}" type="slidenum">
              <a:rPr lang="en-US" smtClean="0"/>
              <a:t>5</a:t>
            </a:fld>
            <a:endParaRPr lang="en-US"/>
          </a:p>
        </p:txBody>
      </p:sp>
    </p:spTree>
    <p:extLst>
      <p:ext uri="{BB962C8B-B14F-4D97-AF65-F5344CB8AC3E}">
        <p14:creationId xmlns:p14="http://schemas.microsoft.com/office/powerpoint/2010/main" val="72468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537D0-44EB-174D-BC81-099185DD768D}" type="slidenum">
              <a:rPr lang="en-US" smtClean="0"/>
              <a:t>10</a:t>
            </a:fld>
            <a:endParaRPr lang="en-US"/>
          </a:p>
        </p:txBody>
      </p:sp>
    </p:spTree>
    <p:extLst>
      <p:ext uri="{BB962C8B-B14F-4D97-AF65-F5344CB8AC3E}">
        <p14:creationId xmlns:p14="http://schemas.microsoft.com/office/powerpoint/2010/main" val="368707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537D0-44EB-174D-BC81-099185DD768D}" type="slidenum">
              <a:rPr lang="en-US" smtClean="0"/>
              <a:t>17</a:t>
            </a:fld>
            <a:endParaRPr lang="en-US"/>
          </a:p>
        </p:txBody>
      </p:sp>
    </p:spTree>
    <p:extLst>
      <p:ext uri="{BB962C8B-B14F-4D97-AF65-F5344CB8AC3E}">
        <p14:creationId xmlns:p14="http://schemas.microsoft.com/office/powerpoint/2010/main" val="184226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537D0-44EB-174D-BC81-099185DD768D}" type="slidenum">
              <a:rPr lang="en-US" smtClean="0"/>
              <a:t>22</a:t>
            </a:fld>
            <a:endParaRPr lang="en-US"/>
          </a:p>
        </p:txBody>
      </p:sp>
    </p:spTree>
    <p:extLst>
      <p:ext uri="{BB962C8B-B14F-4D97-AF65-F5344CB8AC3E}">
        <p14:creationId xmlns:p14="http://schemas.microsoft.com/office/powerpoint/2010/main" val="375795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537D0-44EB-174D-BC81-099185DD768D}" type="slidenum">
              <a:rPr lang="en-US" smtClean="0"/>
              <a:t>38</a:t>
            </a:fld>
            <a:endParaRPr lang="en-US"/>
          </a:p>
        </p:txBody>
      </p:sp>
    </p:spTree>
    <p:extLst>
      <p:ext uri="{BB962C8B-B14F-4D97-AF65-F5344CB8AC3E}">
        <p14:creationId xmlns:p14="http://schemas.microsoft.com/office/powerpoint/2010/main" val="377663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173451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91553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61782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D03D854-12E2-2FD8-E5C5-1AB68CBF3258}"/>
              </a:ext>
            </a:extLst>
          </p:cNvPr>
          <p:cNvSpPr>
            <a:spLocks noGrp="1"/>
          </p:cNvSpPr>
          <p:nvPr>
            <p:ph type="sldNum" sz="quarter" idx="4"/>
          </p:nvPr>
        </p:nvSpPr>
        <p:spPr>
          <a:xfrm>
            <a:off x="11745" y="6395706"/>
            <a:ext cx="675774" cy="215444"/>
          </a:xfrm>
          <a:prstGeom prst="rect">
            <a:avLst/>
          </a:prstGeom>
        </p:spPr>
        <p:txBody>
          <a:bodyPr vert="horz" lIns="91440" tIns="45720" rIns="91440" bIns="45720" rtlCol="0" anchor="ctr"/>
          <a:lstStyle>
            <a:lvl1pPr algn="r">
              <a:defRPr sz="1200">
                <a:ln>
                  <a:noFill/>
                </a:ln>
                <a:solidFill>
                  <a:srgbClr val="F17855"/>
                </a:solidFill>
              </a:defRPr>
            </a:lvl1pPr>
          </a:lstStyle>
          <a:p>
            <a:fld id="{C686D16F-F628-4A49-A129-E627DFE18FEB}" type="slidenum">
              <a:rPr lang="en-US" smtClean="0"/>
              <a:pPr/>
              <a:t>‹#›</a:t>
            </a:fld>
            <a:endParaRPr lang="en-US" dirty="0"/>
          </a:p>
        </p:txBody>
      </p:sp>
    </p:spTree>
    <p:extLst>
      <p:ext uri="{BB962C8B-B14F-4D97-AF65-F5344CB8AC3E}">
        <p14:creationId xmlns:p14="http://schemas.microsoft.com/office/powerpoint/2010/main" val="185779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567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AB55-3A1A-289C-C1A7-7DD1F44D29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D659D8-DFEE-D1EB-CC33-EE3A9CCAD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75EFB9D-BE2A-BFAC-725C-40B901DDA31A}"/>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5" name="Footer Placeholder 4">
            <a:extLst>
              <a:ext uri="{FF2B5EF4-FFF2-40B4-BE49-F238E27FC236}">
                <a16:creationId xmlns:a16="http://schemas.microsoft.com/office/drawing/2014/main" id="{6CB6D8D1-855B-E001-D1CC-790A67A25A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024CAA-99B7-4571-84FA-DCEA178D7E85}"/>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127152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9844-51FB-E454-3C96-F106B5FC94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E4187F-C4A7-9FEC-2CE8-B612D3AB8B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6613C4-5E1C-20A2-194C-6FA6FD3F2335}"/>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5" name="Footer Placeholder 4">
            <a:extLst>
              <a:ext uri="{FF2B5EF4-FFF2-40B4-BE49-F238E27FC236}">
                <a16:creationId xmlns:a16="http://schemas.microsoft.com/office/drawing/2014/main" id="{3BC78241-7F20-2F6F-F72B-878E8747E3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1B039F-B244-4D9D-B20F-A0ED454B4BC3}"/>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743875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5B90-84DC-FCC1-BE85-AC8F43C5F9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BB0DBB-6459-9322-0A66-1EA489864A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FEF549-C48D-ED2F-9694-BC1A1D8F3D04}"/>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5" name="Footer Placeholder 4">
            <a:extLst>
              <a:ext uri="{FF2B5EF4-FFF2-40B4-BE49-F238E27FC236}">
                <a16:creationId xmlns:a16="http://schemas.microsoft.com/office/drawing/2014/main" id="{46D47EC8-7268-F52C-6A49-FC5A213439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D00070-8FC7-1BD9-F1BE-535AB3A9228B}"/>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76614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56A0-BD1B-72B8-4060-6D296C09A5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2935AB-7A15-6DE8-8DEC-CEC1578649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7C5EFF-5860-22E0-DF4C-BA322B9A1B3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9DFC007-FA3A-4539-CC56-2EFCA2ADEF23}"/>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6" name="Footer Placeholder 5">
            <a:extLst>
              <a:ext uri="{FF2B5EF4-FFF2-40B4-BE49-F238E27FC236}">
                <a16:creationId xmlns:a16="http://schemas.microsoft.com/office/drawing/2014/main" id="{6E5FD7E2-4EE6-ED33-211C-4F04C506C4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DBAAF5-BBF0-A1B8-CCEF-89777BE909FC}"/>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2163612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47BC-AC77-3161-66EE-042FEC4BC6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143208-398C-7947-6BFD-8482E951E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4BC262-C417-9571-CD10-BE4DBC4CFA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3B8E4A3-AE45-8021-2CF7-769D7FDB3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6A32EB-585B-2792-CA7E-E73E7C1FA9B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D1CAB1-A9C2-41C3-8FE9-1E0960F48FFF}"/>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8" name="Footer Placeholder 7">
            <a:extLst>
              <a:ext uri="{FF2B5EF4-FFF2-40B4-BE49-F238E27FC236}">
                <a16:creationId xmlns:a16="http://schemas.microsoft.com/office/drawing/2014/main" id="{4FA4FA28-A6D1-7798-8BCA-ABA1FEFA4A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FCC230-FEFF-98E0-57B4-D72B32D86E54}"/>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93058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650D-4742-8A47-0628-09D4FBB2B5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6B3E16F-6298-8BF8-AD47-1975E439B981}"/>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4" name="Footer Placeholder 3">
            <a:extLst>
              <a:ext uri="{FF2B5EF4-FFF2-40B4-BE49-F238E27FC236}">
                <a16:creationId xmlns:a16="http://schemas.microsoft.com/office/drawing/2014/main" id="{70C16FB8-ED42-3E60-6B1B-9CF960440E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1336ED-3986-A35A-13A7-3CCF71106907}"/>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247908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C4DDDFD-28D7-7540-956C-3E83841C622E}"/>
              </a:ext>
            </a:extLst>
          </p:cNvPr>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1994764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0409C-7419-A2E6-2963-91162532139C}"/>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3" name="Footer Placeholder 2">
            <a:extLst>
              <a:ext uri="{FF2B5EF4-FFF2-40B4-BE49-F238E27FC236}">
                <a16:creationId xmlns:a16="http://schemas.microsoft.com/office/drawing/2014/main" id="{DD0DA049-907E-4255-9146-6078CDE351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BF9B5D-FED1-9C94-F68C-EDBA430A5F8B}"/>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3262004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5597-9044-F17A-25C3-D35DD67700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E76759-BE96-6B98-B721-E33D587C68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42F87B3-4176-F452-BAB1-83B7B235D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1009BB-B76D-FEDC-A11B-2CBF57ACB2E2}"/>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6" name="Footer Placeholder 5">
            <a:extLst>
              <a:ext uri="{FF2B5EF4-FFF2-40B4-BE49-F238E27FC236}">
                <a16:creationId xmlns:a16="http://schemas.microsoft.com/office/drawing/2014/main" id="{6FE0AE2A-64A2-5C2A-F32C-D14CA22E2A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C16111-79B6-51FD-C0CE-75A647702D5C}"/>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637648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069D-BDC4-5BA2-C732-A7E1CED0CA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D22DB36-3C51-CD26-ECE9-918321CFF8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581A8-CDF9-2A1C-604D-50B2362F6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3F132C-127A-B804-6DA5-D383CECDD7FC}"/>
              </a:ext>
            </a:extLst>
          </p:cNvPr>
          <p:cNvSpPr>
            <a:spLocks noGrp="1"/>
          </p:cNvSpPr>
          <p:nvPr>
            <p:ph type="dt" sz="half" idx="10"/>
          </p:nvPr>
        </p:nvSpPr>
        <p:spPr>
          <a:xfrm>
            <a:off x="838200" y="6356350"/>
            <a:ext cx="2743200" cy="365125"/>
          </a:xfrm>
          <a:prstGeom prst="rect">
            <a:avLst/>
          </a:prstGeom>
        </p:spPr>
        <p:txBody>
          <a:bodyPr/>
          <a:lstStyle/>
          <a:p>
            <a:fld id="{D046FA6C-CE45-614E-9189-C5E7783D4095}" type="datetimeFigureOut">
              <a:rPr lang="en-US" smtClean="0"/>
              <a:t>12/7/22</a:t>
            </a:fld>
            <a:endParaRPr lang="en-US"/>
          </a:p>
        </p:txBody>
      </p:sp>
      <p:sp>
        <p:nvSpPr>
          <p:cNvPr id="6" name="Footer Placeholder 5">
            <a:extLst>
              <a:ext uri="{FF2B5EF4-FFF2-40B4-BE49-F238E27FC236}">
                <a16:creationId xmlns:a16="http://schemas.microsoft.com/office/drawing/2014/main" id="{547D177A-A827-1FE6-CE89-1E31BECDAF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5ADB47-C7BB-4C89-9411-620150EFCFA7}"/>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660706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325C-0612-5BC7-3100-59502CD7CC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EB168F-0548-8A6C-1544-C71A245A7F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6DA91903-EFA5-55A9-DE78-2BEB1B29F8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93F80D-CE30-74D0-7467-E7F869B84359}"/>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2149444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420FD-FB5D-D1D3-5137-4EEB0581D2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94387A-1346-C118-E27E-D5045E932B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0642F921-4AEB-88FF-ED04-BACA7D60F9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FB7E17-66C7-3C72-2E61-57539723690D}"/>
              </a:ext>
            </a:extLst>
          </p:cNvPr>
          <p:cNvSpPr>
            <a:spLocks noGrp="1"/>
          </p:cNvSpPr>
          <p:nvPr>
            <p:ph type="sldNum" sz="quarter" idx="12"/>
          </p:nvPr>
        </p:nvSpPr>
        <p:spPr/>
        <p:txBody>
          <a:bodyPr/>
          <a:lstStyle/>
          <a:p>
            <a:fld id="{01D6930B-1CF8-244C-A064-AE6E5DB44CA8}" type="slidenum">
              <a:rPr lang="en-US" smtClean="0"/>
              <a:t>‹#›</a:t>
            </a:fld>
            <a:endParaRPr lang="en-US"/>
          </a:p>
        </p:txBody>
      </p:sp>
    </p:spTree>
    <p:extLst>
      <p:ext uri="{BB962C8B-B14F-4D97-AF65-F5344CB8AC3E}">
        <p14:creationId xmlns:p14="http://schemas.microsoft.com/office/powerpoint/2010/main" val="131204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164099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13280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85064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103073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195509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55426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1744" y="6356351"/>
            <a:ext cx="712155" cy="254800"/>
          </a:xfrm>
          <a:prstGeom prst="rect">
            <a:avLst/>
          </a:prstGeom>
        </p:spPr>
        <p:txBody>
          <a:bodyPr/>
          <a:lstStyle/>
          <a:p>
            <a:fld id="{C686D16F-F628-4A49-A129-E627DFE18FEB}" type="slidenum">
              <a:rPr lang="en-US" smtClean="0"/>
              <a:t>‹#›</a:t>
            </a:fld>
            <a:endParaRPr lang="en-US"/>
          </a:p>
        </p:txBody>
      </p:sp>
    </p:spTree>
    <p:extLst>
      <p:ext uri="{BB962C8B-B14F-4D97-AF65-F5344CB8AC3E}">
        <p14:creationId xmlns:p14="http://schemas.microsoft.com/office/powerpoint/2010/main" val="186643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7138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388E39AA-943D-E042-D071-25BBC90CD294}"/>
              </a:ext>
            </a:extLst>
          </p:cNvPr>
          <p:cNvSpPr>
            <a:spLocks noGrp="1"/>
          </p:cNvSpPr>
          <p:nvPr>
            <p:ph type="sldNum" sz="quarter" idx="4"/>
          </p:nvPr>
        </p:nvSpPr>
        <p:spPr>
          <a:xfrm>
            <a:off x="11745" y="6395706"/>
            <a:ext cx="675774" cy="215444"/>
          </a:xfrm>
          <a:prstGeom prst="rect">
            <a:avLst/>
          </a:prstGeom>
        </p:spPr>
        <p:txBody>
          <a:bodyPr vert="horz" lIns="91440" tIns="45720" rIns="91440" bIns="45720" rtlCol="0" anchor="ctr"/>
          <a:lstStyle>
            <a:lvl1pPr algn="r">
              <a:defRPr sz="1200">
                <a:ln>
                  <a:noFill/>
                </a:ln>
                <a:solidFill>
                  <a:srgbClr val="F17855"/>
                </a:solidFill>
              </a:defRPr>
            </a:lvl1pPr>
          </a:lstStyle>
          <a:p>
            <a:fld id="{C686D16F-F628-4A49-A129-E627DFE18FEB}" type="slidenum">
              <a:rPr lang="en-US" smtClean="0"/>
              <a:pPr/>
              <a:t>‹#›</a:t>
            </a:fld>
            <a:endParaRPr lang="en-US" dirty="0"/>
          </a:p>
        </p:txBody>
      </p:sp>
      <p:sp>
        <p:nvSpPr>
          <p:cNvPr id="11" name="Footer Placeholder 10">
            <a:extLst>
              <a:ext uri="{FF2B5EF4-FFF2-40B4-BE49-F238E27FC236}">
                <a16:creationId xmlns:a16="http://schemas.microsoft.com/office/drawing/2014/main" id="{9E370B04-D455-C2CA-A21A-FC5164A6B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883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txStyles>
    <p:title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4E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014E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014E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014E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014E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5D89D1-49DA-4143-6A0F-53C6C87F6D13}"/>
              </a:ext>
            </a:extLst>
          </p:cNvPr>
          <p:cNvPicPr>
            <a:picLocks noChangeAspect="1"/>
          </p:cNvPicPr>
          <p:nvPr userDrawn="1"/>
        </p:nvPicPr>
        <p:blipFill>
          <a:blip r:embed="rId13"/>
          <a:srcRect/>
          <a:stretch/>
        </p:blipFill>
        <p:spPr>
          <a:xfrm>
            <a:off x="1524" y="857"/>
            <a:ext cx="12188951" cy="6856284"/>
          </a:xfrm>
          <a:prstGeom prst="rect">
            <a:avLst/>
          </a:prstGeom>
        </p:spPr>
      </p:pic>
      <p:sp>
        <p:nvSpPr>
          <p:cNvPr id="2" name="Title Placeholder 1">
            <a:extLst>
              <a:ext uri="{FF2B5EF4-FFF2-40B4-BE49-F238E27FC236}">
                <a16:creationId xmlns:a16="http://schemas.microsoft.com/office/drawing/2014/main" id="{E4D0358A-9301-D6DC-294E-C2F077A98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48D4353-0E4C-E80D-657E-1F8E0B429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828EBD2-2EA9-69BA-2916-5C787B1334E9}"/>
              </a:ext>
            </a:extLst>
          </p:cNvPr>
          <p:cNvSpPr>
            <a:spLocks noGrp="1"/>
          </p:cNvSpPr>
          <p:nvPr>
            <p:ph type="sldNum" sz="quarter" idx="4"/>
          </p:nvPr>
        </p:nvSpPr>
        <p:spPr>
          <a:xfrm>
            <a:off x="-2055682" y="6395705"/>
            <a:ext cx="2743200" cy="215444"/>
          </a:xfrm>
          <a:prstGeom prst="rect">
            <a:avLst/>
          </a:prstGeom>
        </p:spPr>
        <p:txBody>
          <a:bodyPr vert="horz" lIns="91440" tIns="45720" rIns="91440" bIns="45720" rtlCol="0" anchor="ctr"/>
          <a:lstStyle>
            <a:lvl1pPr algn="r">
              <a:defRPr sz="1200">
                <a:solidFill>
                  <a:srgbClr val="F17855"/>
                </a:solidFill>
              </a:defRPr>
            </a:lvl1pPr>
          </a:lstStyle>
          <a:p>
            <a:fld id="{01D6930B-1CF8-244C-A064-AE6E5DB44CA8}" type="slidenum">
              <a:rPr lang="en-US" smtClean="0"/>
              <a:pPr/>
              <a:t>‹#›</a:t>
            </a:fld>
            <a:endParaRPr lang="en-US" dirty="0"/>
          </a:p>
        </p:txBody>
      </p:sp>
      <p:sp>
        <p:nvSpPr>
          <p:cNvPr id="8" name="TextBox 7">
            <a:extLst>
              <a:ext uri="{FF2B5EF4-FFF2-40B4-BE49-F238E27FC236}">
                <a16:creationId xmlns:a16="http://schemas.microsoft.com/office/drawing/2014/main" id="{75105AD6-005D-5428-FE37-52B0698611D2}"/>
              </a:ext>
            </a:extLst>
          </p:cNvPr>
          <p:cNvSpPr txBox="1"/>
          <p:nvPr userDrawn="1"/>
        </p:nvSpPr>
        <p:spPr>
          <a:xfrm>
            <a:off x="687518" y="6395706"/>
            <a:ext cx="3127901" cy="215444"/>
          </a:xfrm>
          <a:prstGeom prst="rect">
            <a:avLst/>
          </a:prstGeom>
          <a:noFill/>
        </p:spPr>
        <p:txBody>
          <a:bodyPr wrap="square" rtlCol="0">
            <a:spAutoFit/>
          </a:bodyPr>
          <a:lstStyle/>
          <a:p>
            <a:r>
              <a:rPr lang="en-GB" sz="800" b="1" spc="70" dirty="0">
                <a:solidFill>
                  <a:srgbClr val="004E70"/>
                </a:solidFill>
                <a:latin typeface="Arial" panose="020B0604020202020204" pitchFamily="34" charset="0"/>
                <a:cs typeface="Arial" panose="020B0604020202020204" pitchFamily="34" charset="0"/>
              </a:rPr>
              <a:t>VISUAL IDENTITY REFRESH 2022</a:t>
            </a:r>
          </a:p>
        </p:txBody>
      </p:sp>
    </p:spTree>
    <p:extLst>
      <p:ext uri="{BB962C8B-B14F-4D97-AF65-F5344CB8AC3E}">
        <p14:creationId xmlns:p14="http://schemas.microsoft.com/office/powerpoint/2010/main" val="14999587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chart" Target="../charts/chart1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7.xml"/><Relationship Id="rId1" Type="http://schemas.openxmlformats.org/officeDocument/2006/relationships/slideLayout" Target="../slideLayouts/slideLayout13.xml"/><Relationship Id="rId5" Type="http://schemas.openxmlformats.org/officeDocument/2006/relationships/chart" Target="../charts/chart19.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0.xml"/><Relationship Id="rId1" Type="http://schemas.openxmlformats.org/officeDocument/2006/relationships/slideLayout" Target="../slideLayouts/slideLayout13.xml"/><Relationship Id="rId5" Type="http://schemas.openxmlformats.org/officeDocument/2006/relationships/chart" Target="../charts/chart22.xml"/><Relationship Id="rId4" Type="http://schemas.openxmlformats.org/officeDocument/2006/relationships/chart" Target="../charts/chart2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3.xml"/><Relationship Id="rId1" Type="http://schemas.openxmlformats.org/officeDocument/2006/relationships/slideLayout" Target="../slideLayouts/slideLayout13.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937A93-FE17-DB87-DEA0-D500D0E51012}"/>
              </a:ext>
            </a:extLst>
          </p:cNvPr>
          <p:cNvPicPr>
            <a:picLocks noChangeAspect="1"/>
          </p:cNvPicPr>
          <p:nvPr/>
        </p:nvPicPr>
        <p:blipFill>
          <a:blip r:embed="rId2"/>
          <a:srcRect/>
          <a:stretch/>
        </p:blipFill>
        <p:spPr>
          <a:xfrm>
            <a:off x="3048" y="0"/>
            <a:ext cx="12188952" cy="6858000"/>
          </a:xfrm>
          <a:prstGeom prst="rect">
            <a:avLst/>
          </a:prstGeom>
        </p:spPr>
      </p:pic>
      <p:sp>
        <p:nvSpPr>
          <p:cNvPr id="3" name="TextBox 2">
            <a:extLst>
              <a:ext uri="{FF2B5EF4-FFF2-40B4-BE49-F238E27FC236}">
                <a16:creationId xmlns:a16="http://schemas.microsoft.com/office/drawing/2014/main" id="{CF370FFA-93E6-56BF-6CF9-DC48708BF848}"/>
              </a:ext>
            </a:extLst>
          </p:cNvPr>
          <p:cNvSpPr txBox="1"/>
          <p:nvPr/>
        </p:nvSpPr>
        <p:spPr>
          <a:xfrm>
            <a:off x="2143668" y="1397774"/>
            <a:ext cx="8903893" cy="4278094"/>
          </a:xfrm>
          <a:prstGeom prst="rect">
            <a:avLst/>
          </a:prstGeom>
          <a:noFill/>
        </p:spPr>
        <p:txBody>
          <a:bodyPr wrap="square" rtlCol="0">
            <a:spAutoFit/>
          </a:bodyPr>
          <a:lstStyle/>
          <a:p>
            <a:r>
              <a:rPr lang="en-GB" sz="4000" dirty="0">
                <a:solidFill>
                  <a:schemeClr val="bg1"/>
                </a:solidFill>
                <a:latin typeface="Times" pitchFamily="2" charset="0"/>
              </a:rPr>
              <a:t>Solicitors’ views on the court infrastructure</a:t>
            </a:r>
          </a:p>
          <a:p>
            <a:r>
              <a:rPr lang="en-GB" sz="4000" dirty="0">
                <a:solidFill>
                  <a:schemeClr val="bg1"/>
                </a:solidFill>
                <a:latin typeface="Times" pitchFamily="2" charset="0"/>
              </a:rPr>
              <a:t> </a:t>
            </a:r>
          </a:p>
          <a:p>
            <a:r>
              <a:rPr lang="en-GB" sz="4000" i="1" dirty="0">
                <a:solidFill>
                  <a:schemeClr val="bg1"/>
                </a:solidFill>
                <a:latin typeface="Times" pitchFamily="2" charset="0"/>
              </a:rPr>
              <a:t>Are the physical buildings and technology fit for purpose?</a:t>
            </a:r>
          </a:p>
          <a:p>
            <a:endParaRPr lang="en-GB" sz="2400" b="1" i="1" dirty="0">
              <a:solidFill>
                <a:schemeClr val="bg1"/>
              </a:solidFill>
              <a:latin typeface="Avenir Next LT Pro" panose="020B0504020202020204" pitchFamily="34" charset="0"/>
              <a:ea typeface="Tinos" panose="02020603050405020304" pitchFamily="18" charset="0"/>
              <a:cs typeface="Tinos" panose="02020603050405020304" pitchFamily="18" charset="0"/>
            </a:endParaRPr>
          </a:p>
          <a:p>
            <a:endParaRPr lang="en-GB" sz="2400" b="1" i="1" dirty="0">
              <a:solidFill>
                <a:schemeClr val="bg1"/>
              </a:solidFill>
              <a:latin typeface="Avenir Next LT Pro" panose="020B0504020202020204" pitchFamily="34" charset="0"/>
              <a:ea typeface="Tinos" panose="02020603050405020304" pitchFamily="18" charset="0"/>
              <a:cs typeface="Tinos" panose="02020603050405020304" pitchFamily="18" charset="0"/>
            </a:endParaRPr>
          </a:p>
          <a:p>
            <a:r>
              <a:rPr lang="en-GB" sz="2400" i="1" dirty="0">
                <a:solidFill>
                  <a:schemeClr val="bg1"/>
                </a:solidFill>
                <a:latin typeface="Avenir Next LT Pro" panose="020B0504020202020204" pitchFamily="34" charset="0"/>
                <a:ea typeface="Tinos" panose="02020603050405020304" pitchFamily="18" charset="0"/>
                <a:cs typeface="Tinos" panose="02020603050405020304" pitchFamily="18" charset="0"/>
              </a:rPr>
              <a:t>October 2022</a:t>
            </a:r>
          </a:p>
        </p:txBody>
      </p:sp>
      <p:pic>
        <p:nvPicPr>
          <p:cNvPr id="4" name="Picture 3">
            <a:extLst>
              <a:ext uri="{FF2B5EF4-FFF2-40B4-BE49-F238E27FC236}">
                <a16:creationId xmlns:a16="http://schemas.microsoft.com/office/drawing/2014/main" id="{BE921663-2236-0825-A75E-394BA4D11D77}"/>
              </a:ext>
            </a:extLst>
          </p:cNvPr>
          <p:cNvPicPr>
            <a:picLocks noChangeAspect="1"/>
          </p:cNvPicPr>
          <p:nvPr/>
        </p:nvPicPr>
        <p:blipFill>
          <a:blip r:embed="rId3"/>
          <a:stretch>
            <a:fillRect/>
          </a:stretch>
        </p:blipFill>
        <p:spPr>
          <a:xfrm>
            <a:off x="10474469" y="6045200"/>
            <a:ext cx="1346485" cy="458228"/>
          </a:xfrm>
          <a:prstGeom prst="rect">
            <a:avLst/>
          </a:prstGeom>
        </p:spPr>
      </p:pic>
    </p:spTree>
    <p:extLst>
      <p:ext uri="{BB962C8B-B14F-4D97-AF65-F5344CB8AC3E}">
        <p14:creationId xmlns:p14="http://schemas.microsoft.com/office/powerpoint/2010/main" val="151801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0779ED5-2940-8FF9-DCD4-D1C069AD3FA8}"/>
              </a:ext>
            </a:extLst>
          </p:cNvPr>
          <p:cNvPicPr>
            <a:picLocks noChangeAspect="1"/>
          </p:cNvPicPr>
          <p:nvPr/>
        </p:nvPicPr>
        <p:blipFill>
          <a:blip r:embed="rId3"/>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4"/>
          <a:stretch>
            <a:fillRect/>
          </a:stretch>
        </p:blipFill>
        <p:spPr>
          <a:xfrm>
            <a:off x="10474469" y="6045200"/>
            <a:ext cx="1346485" cy="458228"/>
          </a:xfrm>
          <a:prstGeom prst="rect">
            <a:avLst/>
          </a:prstGeom>
        </p:spPr>
      </p:pic>
      <p:sp>
        <p:nvSpPr>
          <p:cNvPr id="9" name="TextBox 8">
            <a:extLst>
              <a:ext uri="{FF2B5EF4-FFF2-40B4-BE49-F238E27FC236}">
                <a16:creationId xmlns:a16="http://schemas.microsoft.com/office/drawing/2014/main" id="{BA738D92-85DF-76E2-B882-5449CF83D3D6}"/>
              </a:ext>
            </a:extLst>
          </p:cNvPr>
          <p:cNvSpPr txBox="1"/>
          <p:nvPr/>
        </p:nvSpPr>
        <p:spPr>
          <a:xfrm>
            <a:off x="267388" y="604520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10</a:t>
            </a:r>
          </a:p>
        </p:txBody>
      </p:sp>
      <p:sp>
        <p:nvSpPr>
          <p:cNvPr id="6" name="Title 1">
            <a:extLst>
              <a:ext uri="{FF2B5EF4-FFF2-40B4-BE49-F238E27FC236}">
                <a16:creationId xmlns:a16="http://schemas.microsoft.com/office/drawing/2014/main" id="{E5E4EA7F-4ACB-5B7C-DFF6-A623BD3C1DDB}"/>
              </a:ext>
            </a:extLst>
          </p:cNvPr>
          <p:cNvSpPr>
            <a:spLocks noGrp="1"/>
          </p:cNvSpPr>
          <p:nvPr>
            <p:ph type="title"/>
          </p:nvPr>
        </p:nvSpPr>
        <p:spPr>
          <a:xfrm>
            <a:off x="707765" y="224187"/>
            <a:ext cx="10166181" cy="877385"/>
          </a:xfrm>
        </p:spPr>
        <p:txBody>
          <a:bodyPr>
            <a:noAutofit/>
          </a:bodyPr>
          <a:lstStyle/>
          <a:p>
            <a:r>
              <a:rPr lang="en-GB" sz="2800" dirty="0">
                <a:latin typeface="Times" pitchFamily="2" charset="0"/>
              </a:rPr>
              <a:t>Reasons given for the physical infrastructure being “Not at all” fit for purpose – London &amp; the South East</a:t>
            </a:r>
          </a:p>
        </p:txBody>
      </p:sp>
      <p:sp>
        <p:nvSpPr>
          <p:cNvPr id="7" name="Speech Bubble: Rectangle with Corners Rounded 2">
            <a:extLst>
              <a:ext uri="{FF2B5EF4-FFF2-40B4-BE49-F238E27FC236}">
                <a16:creationId xmlns:a16="http://schemas.microsoft.com/office/drawing/2014/main" id="{F7D3911A-5D4D-654A-FC18-E9293AADB411}"/>
              </a:ext>
            </a:extLst>
          </p:cNvPr>
          <p:cNvSpPr/>
          <p:nvPr/>
        </p:nvSpPr>
        <p:spPr>
          <a:xfrm>
            <a:off x="932336" y="1293720"/>
            <a:ext cx="4037612" cy="1288473"/>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rPr>
              <a:t>‘</a:t>
            </a:r>
            <a:r>
              <a:rPr lang="en-US" sz="1100" dirty="0">
                <a:latin typeface="Avenir Next" panose="020B0503020202020204" pitchFamily="34" charset="0"/>
                <a:cs typeface="Arial" panose="020B0604020202020204" pitchFamily="34" charset="0"/>
              </a:rPr>
              <a:t>Thames Magistrates Court in in disrepair. The walls are falling in, tiles falling off, the roof leaks. The consultation rooms are not private and lots of seating is broken. Inside Court 7 is particularly bleak. No air con. Often heating broken. Last year sewage came up into the cells it took a day for it to be decided to close the cells’. (Magistrates, London)</a:t>
            </a:r>
          </a:p>
        </p:txBody>
      </p:sp>
      <p:sp>
        <p:nvSpPr>
          <p:cNvPr id="8" name="Speech Bubble: Rectangle 3">
            <a:extLst>
              <a:ext uri="{FF2B5EF4-FFF2-40B4-BE49-F238E27FC236}">
                <a16:creationId xmlns:a16="http://schemas.microsoft.com/office/drawing/2014/main" id="{3EB0A86B-8696-B3AB-B07E-D9626244A3CC}"/>
              </a:ext>
            </a:extLst>
          </p:cNvPr>
          <p:cNvSpPr/>
          <p:nvPr/>
        </p:nvSpPr>
        <p:spPr>
          <a:xfrm>
            <a:off x="5790855" y="1207759"/>
            <a:ext cx="4403727" cy="1178379"/>
          </a:xfrm>
          <a:prstGeom prst="wedgeRectCallout">
            <a:avLst>
              <a:gd name="adj1" fmla="val 31265"/>
              <a:gd name="adj2" fmla="val 61430"/>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rPr>
              <a:t>‘</a:t>
            </a:r>
            <a:r>
              <a:rPr lang="en-US" sz="1100" dirty="0">
                <a:latin typeface="Avenir Next" panose="020B0503020202020204" pitchFamily="34" charset="0"/>
                <a:cs typeface="Arial" panose="020B0604020202020204" pitchFamily="34" charset="0"/>
              </a:rPr>
              <a:t>Although some remedial work has been carried out on the roof, the interior is a disgrace - exposed wires, broken fixtures (including seats in court), poor climate control (in some areas of the building none at all), stained carpets, uneven surfaces… the list goes on’. (Snaresbrook Crown Court)</a:t>
            </a:r>
          </a:p>
        </p:txBody>
      </p:sp>
      <p:sp>
        <p:nvSpPr>
          <p:cNvPr id="10" name="Speech Bubble: Oval 4">
            <a:extLst>
              <a:ext uri="{FF2B5EF4-FFF2-40B4-BE49-F238E27FC236}">
                <a16:creationId xmlns:a16="http://schemas.microsoft.com/office/drawing/2014/main" id="{7F93E0F5-ACC1-E5AE-AF23-9A0088299FF1}"/>
              </a:ext>
            </a:extLst>
          </p:cNvPr>
          <p:cNvSpPr/>
          <p:nvPr/>
        </p:nvSpPr>
        <p:spPr>
          <a:xfrm>
            <a:off x="2281397" y="2784763"/>
            <a:ext cx="2578855" cy="1288473"/>
          </a:xfrm>
          <a:prstGeom prst="wedgeEllipse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cs typeface="Arial" panose="020B0604020202020204" pitchFamily="34" charset="0"/>
              </a:rPr>
              <a:t>‘All buildings are old and crumbling, facilities old and dirty, like working in a 1960's shopping </a:t>
            </a:r>
            <a:r>
              <a:rPr lang="en-US" sz="1100" dirty="0" err="1">
                <a:latin typeface="Avenir Next" panose="020B0503020202020204" pitchFamily="34" charset="0"/>
                <a:cs typeface="Arial" panose="020B0604020202020204" pitchFamily="34" charset="0"/>
              </a:rPr>
              <a:t>centre</a:t>
            </a:r>
            <a:r>
              <a:rPr lang="en-US" sz="1100" dirty="0">
                <a:latin typeface="Avenir Next" panose="020B0503020202020204" pitchFamily="34" charset="0"/>
                <a:cs typeface="Arial" panose="020B0604020202020204" pitchFamily="34" charset="0"/>
              </a:rPr>
              <a:t> car park (Crown Courts, London)</a:t>
            </a:r>
          </a:p>
        </p:txBody>
      </p:sp>
      <p:sp>
        <p:nvSpPr>
          <p:cNvPr id="11" name="Speech Bubble: Rectangle with Corners Rounded 5">
            <a:extLst>
              <a:ext uri="{FF2B5EF4-FFF2-40B4-BE49-F238E27FC236}">
                <a16:creationId xmlns:a16="http://schemas.microsoft.com/office/drawing/2014/main" id="{9436FD80-8CF6-8A71-7B99-CA9818A8C194}"/>
              </a:ext>
            </a:extLst>
          </p:cNvPr>
          <p:cNvSpPr/>
          <p:nvPr/>
        </p:nvSpPr>
        <p:spPr>
          <a:xfrm>
            <a:off x="5132942" y="2806459"/>
            <a:ext cx="4777661" cy="1359725"/>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cs typeface="Arial" panose="020B0604020202020204" pitchFamily="34" charset="0"/>
              </a:rPr>
              <a:t>‘The standards of cleanliness, access to drinking water, heating/ air conditioning and physical infrastructure are appalling. Bio security is haphazard or non existent. Access to internet is not reliable. Standards of comfort are non existent. Rather than being regarded as officers of the court solicitors are treated as an inconvenience’. (Brighton)</a:t>
            </a:r>
          </a:p>
        </p:txBody>
      </p:sp>
      <p:sp>
        <p:nvSpPr>
          <p:cNvPr id="12" name="Speech Bubble: Rectangle with Corners Rounded 6">
            <a:extLst>
              <a:ext uri="{FF2B5EF4-FFF2-40B4-BE49-F238E27FC236}">
                <a16:creationId xmlns:a16="http://schemas.microsoft.com/office/drawing/2014/main" id="{E05AD218-3FCD-CFB7-8BD0-DFC1F6EEF8E8}"/>
              </a:ext>
            </a:extLst>
          </p:cNvPr>
          <p:cNvSpPr/>
          <p:nvPr/>
        </p:nvSpPr>
        <p:spPr>
          <a:xfrm>
            <a:off x="3570824" y="4653112"/>
            <a:ext cx="2995675" cy="1717959"/>
          </a:xfrm>
          <a:prstGeom prst="wedgeRoundRectCallout">
            <a:avLst>
              <a:gd name="adj1" fmla="val -59986"/>
              <a:gd name="adj2" fmla="val -25872"/>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cs typeface="Arial" panose="020B0604020202020204" pitchFamily="34" charset="0"/>
              </a:rPr>
              <a:t>‘The ceilings are falling down, loos are a structural mess, </a:t>
            </a:r>
            <a:r>
              <a:rPr lang="en-US" sz="1100" dirty="0" err="1">
                <a:latin typeface="Avenir Next" panose="020B0503020202020204" pitchFamily="34" charset="0"/>
                <a:cs typeface="Arial" panose="020B0604020202020204" pitchFamily="34" charset="0"/>
              </a:rPr>
              <a:t>defence</a:t>
            </a:r>
            <a:r>
              <a:rPr lang="en-US" sz="1100" dirty="0">
                <a:latin typeface="Avenir Next" panose="020B0503020202020204" pitchFamily="34" charset="0"/>
                <a:cs typeface="Arial" panose="020B0604020202020204" pitchFamily="34" charset="0"/>
              </a:rPr>
              <a:t> advocates have to queue leaving them open to standing cheek by jowl with prosecution witnesses’. (Woolwich, </a:t>
            </a:r>
            <a:r>
              <a:rPr lang="en-US" sz="1100" dirty="0" err="1">
                <a:latin typeface="Avenir Next" panose="020B0503020202020204" pitchFamily="34" charset="0"/>
                <a:cs typeface="Arial" panose="020B0604020202020204" pitchFamily="34" charset="0"/>
              </a:rPr>
              <a:t>Maidstone</a:t>
            </a:r>
            <a:r>
              <a:rPr lang="en-US" sz="1100" dirty="0">
                <a:latin typeface="Avenir Next" panose="020B0503020202020204" pitchFamily="34" charset="0"/>
                <a:cs typeface="Arial" panose="020B0604020202020204" pitchFamily="34" charset="0"/>
              </a:rPr>
              <a:t>, Canterbury Crown courts. Westminster Mags).</a:t>
            </a:r>
          </a:p>
        </p:txBody>
      </p:sp>
      <p:sp>
        <p:nvSpPr>
          <p:cNvPr id="13" name="Speech Bubble: Rectangle with Corners Rounded 7">
            <a:extLst>
              <a:ext uri="{FF2B5EF4-FFF2-40B4-BE49-F238E27FC236}">
                <a16:creationId xmlns:a16="http://schemas.microsoft.com/office/drawing/2014/main" id="{66AE12A2-E508-828D-9120-293178172114}"/>
              </a:ext>
            </a:extLst>
          </p:cNvPr>
          <p:cNvSpPr/>
          <p:nvPr/>
        </p:nvSpPr>
        <p:spPr>
          <a:xfrm>
            <a:off x="6803613" y="4586506"/>
            <a:ext cx="3299810" cy="1529930"/>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rPr>
              <a:t>‘Thames Magistrates Court in in disrepair. The walls are falling in, tiles falling off, the roof leaks. The consultation rooms are not private and lots of seating is broken. Inside Court 7 is particularly bleak. No air con. Often heating broken. Last year sewage came up into the cells it took a day for it to be decided to close the cells’.</a:t>
            </a:r>
            <a:endParaRPr lang="en-GB" sz="1100" dirty="0">
              <a:latin typeface="Avenir Next" panose="020B0503020202020204" pitchFamily="34" charset="0"/>
            </a:endParaRPr>
          </a:p>
        </p:txBody>
      </p:sp>
      <p:sp>
        <p:nvSpPr>
          <p:cNvPr id="14" name="Speech Bubble: Oval 8">
            <a:extLst>
              <a:ext uri="{FF2B5EF4-FFF2-40B4-BE49-F238E27FC236}">
                <a16:creationId xmlns:a16="http://schemas.microsoft.com/office/drawing/2014/main" id="{689FD9A9-F026-C360-DCC4-E272F565A06B}"/>
              </a:ext>
            </a:extLst>
          </p:cNvPr>
          <p:cNvSpPr/>
          <p:nvPr/>
        </p:nvSpPr>
        <p:spPr>
          <a:xfrm>
            <a:off x="10131653" y="2221473"/>
            <a:ext cx="2032116" cy="1941813"/>
          </a:xfrm>
          <a:prstGeom prst="wedgeEllipse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rPr>
              <a:t>‘Everything is falling apart. Chairs and floors are held together with gaffer tape. Ceilings leak, toilets leak and fail to flush. </a:t>
            </a:r>
            <a:r>
              <a:rPr lang="en-US" sz="1100" dirty="0" err="1">
                <a:latin typeface="Avenir Next" panose="020B0503020202020204" pitchFamily="34" charset="0"/>
              </a:rPr>
              <a:t>Mould</a:t>
            </a:r>
            <a:r>
              <a:rPr lang="en-US" sz="1100" dirty="0">
                <a:latin typeface="Avenir Next" panose="020B0503020202020204" pitchFamily="34" charset="0"/>
              </a:rPr>
              <a:t> everywhere’. (Crown Court, London)</a:t>
            </a:r>
            <a:endParaRPr lang="en-GB" sz="1100" dirty="0">
              <a:latin typeface="Avenir Next" panose="020B0503020202020204" pitchFamily="34" charset="0"/>
            </a:endParaRPr>
          </a:p>
        </p:txBody>
      </p:sp>
      <p:sp>
        <p:nvSpPr>
          <p:cNvPr id="15" name="Speech Bubble: Rectangle 9">
            <a:extLst>
              <a:ext uri="{FF2B5EF4-FFF2-40B4-BE49-F238E27FC236}">
                <a16:creationId xmlns:a16="http://schemas.microsoft.com/office/drawing/2014/main" id="{310F5EB7-4B8D-BF33-DAF8-BA2577A31762}"/>
              </a:ext>
            </a:extLst>
          </p:cNvPr>
          <p:cNvSpPr/>
          <p:nvPr/>
        </p:nvSpPr>
        <p:spPr>
          <a:xfrm>
            <a:off x="736746" y="4354171"/>
            <a:ext cx="2428772" cy="929016"/>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rPr>
              <a:t> ‘</a:t>
            </a:r>
            <a:r>
              <a:rPr lang="en-US" sz="1100" dirty="0">
                <a:latin typeface="Avenir Next" panose="020B0503020202020204" pitchFamily="34" charset="0"/>
                <a:cs typeface="Arial" panose="020B0604020202020204" pitchFamily="34" charset="0"/>
              </a:rPr>
              <a:t>The furnishings in the court for advocates and other attendees are disgraceful - broken, soiled and grossly uncomfortable.’ (</a:t>
            </a:r>
            <a:r>
              <a:rPr lang="en-US" sz="1100" dirty="0" err="1">
                <a:latin typeface="Avenir Next" panose="020B0503020202020204" pitchFamily="34" charset="0"/>
                <a:cs typeface="Arial" panose="020B0604020202020204" pitchFamily="34" charset="0"/>
              </a:rPr>
              <a:t>Worthing</a:t>
            </a:r>
            <a:r>
              <a:rPr lang="en-US" sz="1100" dirty="0">
                <a:latin typeface="Avenir Next" panose="020B0503020202020204" pitchFamily="34" charset="0"/>
                <a:cs typeface="Arial" panose="020B0604020202020204" pitchFamily="34" charset="0"/>
              </a:rPr>
              <a:t> Magistrates)</a:t>
            </a:r>
            <a:endParaRPr lang="en-GB" sz="1100" dirty="0">
              <a:latin typeface="Avenir Next" panose="020B0503020202020204" pitchFamily="34" charset="0"/>
              <a:cs typeface="Arial" panose="020B0604020202020204" pitchFamily="34" charset="0"/>
            </a:endParaRPr>
          </a:p>
        </p:txBody>
      </p:sp>
    </p:spTree>
    <p:extLst>
      <p:ext uri="{BB962C8B-B14F-4D97-AF65-F5344CB8AC3E}">
        <p14:creationId xmlns:p14="http://schemas.microsoft.com/office/powerpoint/2010/main" val="427301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704BEF1-F353-7EF2-E99B-F798B72A42BF}"/>
              </a:ext>
            </a:extLst>
          </p:cNvPr>
          <p:cNvPicPr>
            <a:picLocks noChangeAspect="1"/>
          </p:cNvPicPr>
          <p:nvPr/>
        </p:nvPicPr>
        <p:blipFill>
          <a:blip r:embed="rId2"/>
          <a:stretch>
            <a:fillRect/>
          </a:stretch>
        </p:blipFill>
        <p:spPr>
          <a:xfrm>
            <a:off x="0"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8" name="Title 5">
            <a:extLst>
              <a:ext uri="{FF2B5EF4-FFF2-40B4-BE49-F238E27FC236}">
                <a16:creationId xmlns:a16="http://schemas.microsoft.com/office/drawing/2014/main" id="{0F495BC8-CF38-709E-16EB-649B45B42610}"/>
              </a:ext>
            </a:extLst>
          </p:cNvPr>
          <p:cNvSpPr>
            <a:spLocks noGrp="1"/>
          </p:cNvSpPr>
          <p:nvPr>
            <p:ph type="title"/>
          </p:nvPr>
        </p:nvSpPr>
        <p:spPr>
          <a:xfrm>
            <a:off x="222456" y="354572"/>
            <a:ext cx="8270034" cy="1219219"/>
          </a:xfrm>
        </p:spPr>
        <p:txBody>
          <a:bodyPr>
            <a:normAutofit/>
          </a:bodyPr>
          <a:lstStyle/>
          <a:p>
            <a:r>
              <a:rPr lang="en-GB" sz="2400" dirty="0">
                <a:solidFill>
                  <a:srgbClr val="004D71"/>
                </a:solidFill>
                <a:latin typeface="Times" pitchFamily="2" charset="0"/>
              </a:rPr>
              <a:t>Reasons given for the physical infrastructure being “Not at all” fit for purpose – outside London</a:t>
            </a:r>
          </a:p>
        </p:txBody>
      </p:sp>
      <p:sp>
        <p:nvSpPr>
          <p:cNvPr id="9" name="Speech Bubble: Rectangle 6">
            <a:extLst>
              <a:ext uri="{FF2B5EF4-FFF2-40B4-BE49-F238E27FC236}">
                <a16:creationId xmlns:a16="http://schemas.microsoft.com/office/drawing/2014/main" id="{E284468A-9CD8-0131-3148-5697BC411F1A}"/>
              </a:ext>
            </a:extLst>
          </p:cNvPr>
          <p:cNvSpPr/>
          <p:nvPr/>
        </p:nvSpPr>
        <p:spPr>
          <a:xfrm>
            <a:off x="866495" y="1964270"/>
            <a:ext cx="3286764" cy="1416133"/>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rPr>
              <a:t>‘</a:t>
            </a:r>
            <a:r>
              <a:rPr lang="en-US" sz="1100" dirty="0">
                <a:latin typeface="Avenir Next" panose="020B0503020202020204" pitchFamily="34" charset="0"/>
                <a:cs typeface="Arial" panose="020B0604020202020204" pitchFamily="34" charset="0"/>
              </a:rPr>
              <a:t>It’s derelict. Not fit for purpose. The courts have neglected since I have been attending since 1991. They are embarrassing. At Birkenhead half the building has fallen down and the other half is closed due to asbestos. I could talk for hours about the appalling state of our courts’. (Liverpool)</a:t>
            </a:r>
          </a:p>
        </p:txBody>
      </p:sp>
      <p:sp>
        <p:nvSpPr>
          <p:cNvPr id="10" name="Speech Bubble: Oval 8">
            <a:extLst>
              <a:ext uri="{FF2B5EF4-FFF2-40B4-BE49-F238E27FC236}">
                <a16:creationId xmlns:a16="http://schemas.microsoft.com/office/drawing/2014/main" id="{0EF6A4AD-4330-C355-F364-CFC53826AAE2}"/>
              </a:ext>
            </a:extLst>
          </p:cNvPr>
          <p:cNvSpPr/>
          <p:nvPr/>
        </p:nvSpPr>
        <p:spPr>
          <a:xfrm>
            <a:off x="4497177" y="1164853"/>
            <a:ext cx="2715491" cy="2521527"/>
          </a:xfrm>
          <a:prstGeom prst="wedgeEllipseCallout">
            <a:avLst>
              <a:gd name="adj1" fmla="val 42235"/>
              <a:gd name="adj2" fmla="val 43159"/>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cs typeface="Arial" panose="020B0604020202020204" pitchFamily="34" charset="0"/>
              </a:rPr>
              <a:t>‘The advocates room was closed, the automatic door is still broken so cold air blows in, the building doesn't have adequate conference space, and there's no coffee or any sort of refreshments, even water’ (</a:t>
            </a:r>
            <a:r>
              <a:rPr lang="en-US" sz="1100" dirty="0" err="1">
                <a:latin typeface="Avenir Next" panose="020B0503020202020204" pitchFamily="34" charset="0"/>
                <a:cs typeface="Arial" panose="020B0604020202020204" pitchFamily="34" charset="0"/>
              </a:rPr>
              <a:t>Brentford</a:t>
            </a:r>
            <a:r>
              <a:rPr lang="en-US" sz="1100" dirty="0">
                <a:latin typeface="Avenir Next" panose="020B0503020202020204" pitchFamily="34" charset="0"/>
                <a:cs typeface="Arial" panose="020B0604020202020204" pitchFamily="34" charset="0"/>
              </a:rPr>
              <a:t> County Court)</a:t>
            </a:r>
          </a:p>
        </p:txBody>
      </p:sp>
      <p:sp>
        <p:nvSpPr>
          <p:cNvPr id="11" name="Speech Bubble: Oval 10">
            <a:extLst>
              <a:ext uri="{FF2B5EF4-FFF2-40B4-BE49-F238E27FC236}">
                <a16:creationId xmlns:a16="http://schemas.microsoft.com/office/drawing/2014/main" id="{EAA01C10-A9F0-119A-F129-4692E285F4C1}"/>
              </a:ext>
            </a:extLst>
          </p:cNvPr>
          <p:cNvSpPr/>
          <p:nvPr/>
        </p:nvSpPr>
        <p:spPr>
          <a:xfrm>
            <a:off x="8300857" y="504959"/>
            <a:ext cx="2915392" cy="1858488"/>
          </a:xfrm>
          <a:prstGeom prst="wedgeEllipseCallout">
            <a:avLst>
              <a:gd name="adj1" fmla="val -49550"/>
              <a:gd name="adj2" fmla="val 45248"/>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cs typeface="Arial" panose="020B0604020202020204" pitchFamily="34" charset="0"/>
              </a:rPr>
              <a:t>‘The court is historic. Whilst it is beautiful it needs to be retired. It is no longer fit for purpose and this impacts upon cases being heard and support being provided to all Court users including victims and witnesses’ (Lincoln)</a:t>
            </a:r>
          </a:p>
        </p:txBody>
      </p:sp>
      <p:sp>
        <p:nvSpPr>
          <p:cNvPr id="19" name="Speech Bubble: Rectangle 11">
            <a:extLst>
              <a:ext uri="{FF2B5EF4-FFF2-40B4-BE49-F238E27FC236}">
                <a16:creationId xmlns:a16="http://schemas.microsoft.com/office/drawing/2014/main" id="{696BC17F-121A-3F44-660D-C56A23222676}"/>
              </a:ext>
            </a:extLst>
          </p:cNvPr>
          <p:cNvSpPr/>
          <p:nvPr/>
        </p:nvSpPr>
        <p:spPr>
          <a:xfrm>
            <a:off x="229786" y="3698958"/>
            <a:ext cx="3137836" cy="854570"/>
          </a:xfrm>
          <a:prstGeom prst="wedgeRectCallout">
            <a:avLst>
              <a:gd name="adj1" fmla="val 66479"/>
              <a:gd name="adj2" fmla="val 40401"/>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cs typeface="Arial" panose="020B0604020202020204" pitchFamily="34" charset="0"/>
              </a:rPr>
              <a:t>‘There were structural issues which required a scaffold support in the central concourse’. (Wirral)</a:t>
            </a:r>
          </a:p>
        </p:txBody>
      </p:sp>
      <p:sp>
        <p:nvSpPr>
          <p:cNvPr id="20" name="Speech Bubble: Rectangle 14">
            <a:extLst>
              <a:ext uri="{FF2B5EF4-FFF2-40B4-BE49-F238E27FC236}">
                <a16:creationId xmlns:a16="http://schemas.microsoft.com/office/drawing/2014/main" id="{292710D2-E152-8468-AAFD-3529A23F85C6}"/>
              </a:ext>
            </a:extLst>
          </p:cNvPr>
          <p:cNvSpPr/>
          <p:nvPr/>
        </p:nvSpPr>
        <p:spPr>
          <a:xfrm>
            <a:off x="7619188" y="2472789"/>
            <a:ext cx="4062272" cy="1486303"/>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rPr>
              <a:t>‘</a:t>
            </a:r>
            <a:r>
              <a:rPr lang="en-US" sz="1100" dirty="0">
                <a:latin typeface="Avenir Next" panose="020B0503020202020204" pitchFamily="34" charset="0"/>
                <a:cs typeface="Arial" panose="020B0604020202020204" pitchFamily="34" charset="0"/>
              </a:rPr>
              <a:t>There are buckets collecting water from the ceiling. There is duct tape taping the carpet down. There is inadequate space to see clients and most of that is locked. The windows don't work so cannot be opened. The toilets are disgusting. Robing rooms are not fit for purpose with barely any desks to work at. If there is air conditioning, it doesn't work. Most have no catering facilities now’. (Magistrates)</a:t>
            </a:r>
          </a:p>
        </p:txBody>
      </p:sp>
      <p:sp>
        <p:nvSpPr>
          <p:cNvPr id="21" name="Speech Bubble: Oval 18">
            <a:extLst>
              <a:ext uri="{FF2B5EF4-FFF2-40B4-BE49-F238E27FC236}">
                <a16:creationId xmlns:a16="http://schemas.microsoft.com/office/drawing/2014/main" id="{C660D883-CCBA-5B6C-E080-2D634A2C946F}"/>
              </a:ext>
            </a:extLst>
          </p:cNvPr>
          <p:cNvSpPr/>
          <p:nvPr/>
        </p:nvSpPr>
        <p:spPr>
          <a:xfrm>
            <a:off x="4005149" y="3992358"/>
            <a:ext cx="2622738" cy="1773215"/>
          </a:xfrm>
          <a:prstGeom prst="wedgeEllipseCallout">
            <a:avLst>
              <a:gd name="adj1" fmla="val -49965"/>
              <a:gd name="adj2" fmla="val 45925"/>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‘Depends which venue. I’ve had a piece of an air conditioning unit fall on my head at a magistrates court a few years ago and the ceiling fan it fell from still hadn’t been mended when I last went’ (Manchester)</a:t>
            </a:r>
            <a:endParaRPr lang="en-GB" sz="1100" dirty="0">
              <a:latin typeface="Avenir Next" panose="020B0503020202020204" pitchFamily="34" charset="0"/>
              <a:cs typeface="Arial" panose="020B0604020202020204" pitchFamily="34" charset="0"/>
            </a:endParaRPr>
          </a:p>
        </p:txBody>
      </p:sp>
      <p:sp>
        <p:nvSpPr>
          <p:cNvPr id="22" name="Speech Bubble: Rectangle with Corners Rounded 1">
            <a:extLst>
              <a:ext uri="{FF2B5EF4-FFF2-40B4-BE49-F238E27FC236}">
                <a16:creationId xmlns:a16="http://schemas.microsoft.com/office/drawing/2014/main" id="{DCDF163A-96D0-D7DA-5824-91EFF55BA723}"/>
              </a:ext>
            </a:extLst>
          </p:cNvPr>
          <p:cNvSpPr/>
          <p:nvPr/>
        </p:nvSpPr>
        <p:spPr>
          <a:xfrm>
            <a:off x="538544" y="4804989"/>
            <a:ext cx="2829078" cy="1101089"/>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‘Being forced to take instructions from clients in public areas’ (Southwark, Reading, Isleworth and other Crown Courts)</a:t>
            </a:r>
            <a:endParaRPr lang="en-GB" sz="1100" dirty="0">
              <a:latin typeface="Avenir Next" panose="020B0503020202020204" pitchFamily="34" charset="0"/>
              <a:cs typeface="Arial" panose="020B0604020202020204" pitchFamily="34" charset="0"/>
            </a:endParaRPr>
          </a:p>
        </p:txBody>
      </p:sp>
      <p:sp>
        <p:nvSpPr>
          <p:cNvPr id="23" name="Speech Bubble: Rectangle with Corners Rounded 2">
            <a:extLst>
              <a:ext uri="{FF2B5EF4-FFF2-40B4-BE49-F238E27FC236}">
                <a16:creationId xmlns:a16="http://schemas.microsoft.com/office/drawing/2014/main" id="{1EA7CCF8-5875-111D-8DC8-1F93CC2D4A29}"/>
              </a:ext>
            </a:extLst>
          </p:cNvPr>
          <p:cNvSpPr/>
          <p:nvPr/>
        </p:nvSpPr>
        <p:spPr>
          <a:xfrm>
            <a:off x="6975895" y="4229163"/>
            <a:ext cx="3657141" cy="1390918"/>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rPr>
              <a:t>‘The Courts are dated, have insufficient rooms for conferences and the ability to remotely link to discuss with clients in custody appearing via links. Courts are very hot without air conditioning in the summer. There are no canteens in the majority of Courts which in the summer is problematic with lack of water/ refreshments’ (Manchester)</a:t>
            </a:r>
            <a:endParaRPr lang="en-GB" sz="1100" dirty="0">
              <a:latin typeface="Avenir Next" panose="020B0503020202020204" pitchFamily="34" charset="0"/>
            </a:endParaRPr>
          </a:p>
        </p:txBody>
      </p:sp>
      <p:sp>
        <p:nvSpPr>
          <p:cNvPr id="24" name="TextBox 23">
            <a:extLst>
              <a:ext uri="{FF2B5EF4-FFF2-40B4-BE49-F238E27FC236}">
                <a16:creationId xmlns:a16="http://schemas.microsoft.com/office/drawing/2014/main" id="{BBCF0215-5CC1-C75A-AAAD-56249DD9B2B4}"/>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11</a:t>
            </a:r>
          </a:p>
        </p:txBody>
      </p:sp>
    </p:spTree>
    <p:extLst>
      <p:ext uri="{BB962C8B-B14F-4D97-AF65-F5344CB8AC3E}">
        <p14:creationId xmlns:p14="http://schemas.microsoft.com/office/powerpoint/2010/main" val="334949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61BD14D-8AC3-96C0-8F73-CF16EB6F84A8}"/>
              </a:ext>
            </a:extLst>
          </p:cNvPr>
          <p:cNvPicPr>
            <a:picLocks noChangeAspect="1"/>
          </p:cNvPicPr>
          <p:nvPr/>
        </p:nvPicPr>
        <p:blipFill>
          <a:blip r:embed="rId2"/>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16" name="TextBox 15">
            <a:extLst>
              <a:ext uri="{FF2B5EF4-FFF2-40B4-BE49-F238E27FC236}">
                <a16:creationId xmlns:a16="http://schemas.microsoft.com/office/drawing/2014/main" id="{9E45135F-56E0-291F-74D5-07B96D9BB5FD}"/>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12</a:t>
            </a:r>
          </a:p>
        </p:txBody>
      </p:sp>
      <p:pic>
        <p:nvPicPr>
          <p:cNvPr id="2" name="Picture 1">
            <a:extLst>
              <a:ext uri="{FF2B5EF4-FFF2-40B4-BE49-F238E27FC236}">
                <a16:creationId xmlns:a16="http://schemas.microsoft.com/office/drawing/2014/main" id="{9A189EFB-3C3B-E028-4145-E1EA4C608E81}"/>
              </a:ext>
            </a:extLst>
          </p:cNvPr>
          <p:cNvPicPr>
            <a:picLocks noChangeAspect="1"/>
          </p:cNvPicPr>
          <p:nvPr/>
        </p:nvPicPr>
        <p:blipFill>
          <a:blip r:embed="rId4"/>
          <a:stretch>
            <a:fillRect/>
          </a:stretch>
        </p:blipFill>
        <p:spPr>
          <a:xfrm>
            <a:off x="943384" y="926790"/>
            <a:ext cx="9567527" cy="4823214"/>
          </a:xfrm>
          <a:prstGeom prst="rect">
            <a:avLst/>
          </a:prstGeom>
        </p:spPr>
      </p:pic>
      <p:sp>
        <p:nvSpPr>
          <p:cNvPr id="6" name="Title 1">
            <a:extLst>
              <a:ext uri="{FF2B5EF4-FFF2-40B4-BE49-F238E27FC236}">
                <a16:creationId xmlns:a16="http://schemas.microsoft.com/office/drawing/2014/main" id="{27DC3565-9050-156D-042F-FF79C9F16869}"/>
              </a:ext>
            </a:extLst>
          </p:cNvPr>
          <p:cNvSpPr>
            <a:spLocks noGrp="1"/>
          </p:cNvSpPr>
          <p:nvPr>
            <p:ph type="title"/>
          </p:nvPr>
        </p:nvSpPr>
        <p:spPr>
          <a:xfrm>
            <a:off x="838200" y="429108"/>
            <a:ext cx="10515600" cy="995363"/>
          </a:xfrm>
        </p:spPr>
        <p:txBody>
          <a:bodyPr>
            <a:normAutofit/>
          </a:bodyPr>
          <a:lstStyle/>
          <a:p>
            <a:r>
              <a:rPr lang="en-GB" sz="2800" dirty="0">
                <a:latin typeface="Times" pitchFamily="2" charset="0"/>
              </a:rPr>
              <a:t>When asked about poor court experiences, respondents mentioned - </a:t>
            </a:r>
          </a:p>
        </p:txBody>
      </p:sp>
    </p:spTree>
    <p:extLst>
      <p:ext uri="{BB962C8B-B14F-4D97-AF65-F5344CB8AC3E}">
        <p14:creationId xmlns:p14="http://schemas.microsoft.com/office/powerpoint/2010/main" val="47997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2"/>
          <a:stretch>
            <a:fillRect/>
          </a:stretch>
        </p:blipFill>
        <p:spPr>
          <a:xfrm>
            <a:off x="9108306" y="126601"/>
            <a:ext cx="2750061" cy="934135"/>
          </a:xfrm>
          <a:prstGeom prst="rect">
            <a:avLst/>
          </a:prstGeom>
        </p:spPr>
      </p:pic>
      <p:sp>
        <p:nvSpPr>
          <p:cNvPr id="2" name="Title 1">
            <a:extLst>
              <a:ext uri="{FF2B5EF4-FFF2-40B4-BE49-F238E27FC236}">
                <a16:creationId xmlns:a16="http://schemas.microsoft.com/office/drawing/2014/main" id="{605741C9-9D0D-F1E2-2631-704D2DF74DC8}"/>
              </a:ext>
            </a:extLst>
          </p:cNvPr>
          <p:cNvSpPr txBox="1">
            <a:spLocks/>
          </p:cNvSpPr>
          <p:nvPr/>
        </p:nvSpPr>
        <p:spPr>
          <a:xfrm>
            <a:off x="303153" y="18137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2800" dirty="0">
                <a:solidFill>
                  <a:srgbClr val="004D71"/>
                </a:solidFill>
                <a:latin typeface="Times" pitchFamily="2" charset="0"/>
              </a:rPr>
              <a:t>Poor experiences of the court estate</a:t>
            </a:r>
          </a:p>
        </p:txBody>
      </p:sp>
      <p:sp>
        <p:nvSpPr>
          <p:cNvPr id="3" name="Content Placeholder 2">
            <a:extLst>
              <a:ext uri="{FF2B5EF4-FFF2-40B4-BE49-F238E27FC236}">
                <a16:creationId xmlns:a16="http://schemas.microsoft.com/office/drawing/2014/main" id="{0F081F3F-29A3-556B-52A6-D57AA95AB022}"/>
              </a:ext>
            </a:extLst>
          </p:cNvPr>
          <p:cNvSpPr txBox="1">
            <a:spLocks/>
          </p:cNvSpPr>
          <p:nvPr/>
        </p:nvSpPr>
        <p:spPr>
          <a:xfrm>
            <a:off x="422804" y="1702346"/>
            <a:ext cx="4584488" cy="473868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014E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014E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014E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014E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014E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200" dirty="0">
                <a:solidFill>
                  <a:srgbClr val="004D71"/>
                </a:solidFill>
                <a:latin typeface="Avenir Next" panose="020B0503020202020204" pitchFamily="34" charset="0"/>
              </a:rPr>
              <a:t>Descriptions of poor court experiences most commonly related to inadequate consultation spaces for advocates to talk to their clients. Respondents complained of a lack of privacy, having to have ‘difficult conversations with clients in the waiting area’ or ‘having to find a private space outside of the toilets’.</a:t>
            </a:r>
          </a:p>
          <a:p>
            <a:r>
              <a:rPr lang="en-GB" sz="1200" dirty="0">
                <a:solidFill>
                  <a:srgbClr val="004D71"/>
                </a:solidFill>
                <a:latin typeface="Avenir Next" panose="020B0503020202020204" pitchFamily="34" charset="0"/>
              </a:rPr>
              <a:t>Where rooms were available, these were often cramped and lacked soundproofing.</a:t>
            </a:r>
          </a:p>
          <a:p>
            <a:pPr marL="0" indent="0">
              <a:buFont typeface="Arial"/>
              <a:buNone/>
            </a:pPr>
            <a:r>
              <a:rPr lang="en-US" sz="1200" dirty="0">
                <a:solidFill>
                  <a:srgbClr val="0099A8"/>
                </a:solidFill>
                <a:latin typeface="Avenir Next" panose="020B0503020202020204" pitchFamily="34" charset="0"/>
              </a:rPr>
              <a:t>‘Virtually no privacy for discussion of matrimonial matters and conducting an FDR in one room is outrageous’</a:t>
            </a:r>
          </a:p>
          <a:p>
            <a:pPr marL="0" indent="0">
              <a:buFont typeface="Arial"/>
              <a:buNone/>
            </a:pPr>
            <a:r>
              <a:rPr lang="en-US" sz="1200" dirty="0">
                <a:solidFill>
                  <a:srgbClr val="0099A8"/>
                </a:solidFill>
                <a:latin typeface="Avenir Next" panose="020B0503020202020204" pitchFamily="34" charset="0"/>
              </a:rPr>
              <a:t>‘There are very few conference rooms. Most are locked. The few available are ALWAYS airless and overheated’. (</a:t>
            </a:r>
            <a:r>
              <a:rPr lang="en-US" sz="1200" dirty="0" err="1">
                <a:solidFill>
                  <a:srgbClr val="0099A8"/>
                </a:solidFill>
                <a:latin typeface="Avenir Next" panose="020B0503020202020204" pitchFamily="34" charset="0"/>
              </a:rPr>
              <a:t>Isleworth</a:t>
            </a:r>
            <a:r>
              <a:rPr lang="en-US" sz="1200" dirty="0">
                <a:solidFill>
                  <a:srgbClr val="0099A8"/>
                </a:solidFill>
                <a:latin typeface="Avenir Next" panose="020B0503020202020204" pitchFamily="34" charset="0"/>
              </a:rPr>
              <a:t> Crown Court)</a:t>
            </a:r>
            <a:endParaRPr lang="en-GB" sz="1200" dirty="0">
              <a:solidFill>
                <a:srgbClr val="0099A8"/>
              </a:solidFill>
              <a:latin typeface="Avenir Next" panose="020B0503020202020204" pitchFamily="34" charset="0"/>
            </a:endParaRPr>
          </a:p>
          <a:p>
            <a:r>
              <a:rPr lang="en-GB" sz="1200" dirty="0">
                <a:solidFill>
                  <a:srgbClr val="004D71"/>
                </a:solidFill>
                <a:latin typeface="Avenir Next" panose="020B0503020202020204" pitchFamily="34" charset="0"/>
              </a:rPr>
              <a:t>Respondents reported there being no, or poor heating in the winter and no air condition in the summer. </a:t>
            </a:r>
            <a:endParaRPr lang="en-US" sz="1200" dirty="0">
              <a:solidFill>
                <a:srgbClr val="004D71"/>
              </a:solidFill>
              <a:latin typeface="Avenir Next" panose="020B0503020202020204" pitchFamily="34" charset="0"/>
            </a:endParaRPr>
          </a:p>
          <a:p>
            <a:pPr marL="0" indent="0">
              <a:buFont typeface="Arial"/>
              <a:buNone/>
            </a:pPr>
            <a:r>
              <a:rPr lang="en-US" sz="1200" dirty="0">
                <a:solidFill>
                  <a:srgbClr val="0099A8"/>
                </a:solidFill>
                <a:latin typeface="Avenir Next" panose="020B0503020202020204" pitchFamily="34" charset="0"/>
              </a:rPr>
              <a:t>‘Constant lack of air conditioning in summer and freezing cold in winter with unsafe hired electric bar heaters’ (Cambridge).</a:t>
            </a:r>
          </a:p>
          <a:p>
            <a:pPr marL="0" indent="0">
              <a:buFont typeface="Arial"/>
              <a:buNone/>
            </a:pPr>
            <a:r>
              <a:rPr lang="en-GB" sz="1200" dirty="0">
                <a:solidFill>
                  <a:srgbClr val="0099A8"/>
                </a:solidFill>
                <a:latin typeface="Avenir Next" panose="020B0503020202020204" pitchFamily="34" charset="0"/>
              </a:rPr>
              <a:t>‘</a:t>
            </a:r>
            <a:r>
              <a:rPr lang="en-US" sz="1200" dirty="0">
                <a:solidFill>
                  <a:srgbClr val="0099A8"/>
                </a:solidFill>
                <a:latin typeface="Avenir Next" panose="020B0503020202020204" pitchFamily="34" charset="0"/>
              </a:rPr>
              <a:t>Air conditioning not working properly. So loud the judge (who had hearing issues) could hardly hear anything being said and the air conditioning could not be shut off’. </a:t>
            </a:r>
            <a:endParaRPr lang="en-GB" sz="1200" dirty="0">
              <a:solidFill>
                <a:srgbClr val="0099A8"/>
              </a:solidFill>
              <a:latin typeface="Avenir Next" panose="020B0503020202020204" pitchFamily="34" charset="0"/>
            </a:endParaRPr>
          </a:p>
        </p:txBody>
      </p:sp>
      <p:graphicFrame>
        <p:nvGraphicFramePr>
          <p:cNvPr id="4" name="Content Placeholder 4">
            <a:extLst>
              <a:ext uri="{FF2B5EF4-FFF2-40B4-BE49-F238E27FC236}">
                <a16:creationId xmlns:a16="http://schemas.microsoft.com/office/drawing/2014/main" id="{67B4528C-410E-6769-3C6C-D9CF475B2877}"/>
              </a:ext>
            </a:extLst>
          </p:cNvPr>
          <p:cNvGraphicFramePr>
            <a:graphicFrameLocks/>
          </p:cNvGraphicFramePr>
          <p:nvPr>
            <p:extLst>
              <p:ext uri="{D42A27DB-BD31-4B8C-83A1-F6EECF244321}">
                <p14:modId xmlns:p14="http://schemas.microsoft.com/office/powerpoint/2010/main" val="2033728100"/>
              </p:ext>
            </p:extLst>
          </p:nvPr>
        </p:nvGraphicFramePr>
        <p:xfrm>
          <a:off x="5305653" y="1438389"/>
          <a:ext cx="6886347" cy="5293010"/>
        </p:xfrm>
        <a:graphic>
          <a:graphicData uri="http://schemas.openxmlformats.org/drawingml/2006/chart">
            <c:chart xmlns:c="http://schemas.openxmlformats.org/drawingml/2006/chart" xmlns:r="http://schemas.openxmlformats.org/officeDocument/2006/relationships" r:id="rId3"/>
          </a:graphicData>
        </a:graphic>
      </p:graphicFrame>
      <p:sp>
        <p:nvSpPr>
          <p:cNvPr id="9" name="Speech Bubble: Rectangle with Corners Rounded 3">
            <a:extLst>
              <a:ext uri="{FF2B5EF4-FFF2-40B4-BE49-F238E27FC236}">
                <a16:creationId xmlns:a16="http://schemas.microsoft.com/office/drawing/2014/main" id="{861F4BE4-28F0-66C7-0AD0-7ADB278DA409}"/>
              </a:ext>
            </a:extLst>
          </p:cNvPr>
          <p:cNvSpPr/>
          <p:nvPr/>
        </p:nvSpPr>
        <p:spPr>
          <a:xfrm>
            <a:off x="5099821" y="5625587"/>
            <a:ext cx="2538248" cy="722914"/>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‘The reality is there is no long term investment only short term repairs’.</a:t>
            </a:r>
            <a:endParaRPr lang="en-GB" sz="1200" dirty="0">
              <a:latin typeface="Avenir Next" panose="020B0503020202020204" pitchFamily="34" charset="0"/>
              <a:cs typeface="Arial" panose="020B0604020202020204" pitchFamily="34" charset="0"/>
            </a:endParaRPr>
          </a:p>
        </p:txBody>
      </p:sp>
      <p:sp>
        <p:nvSpPr>
          <p:cNvPr id="10" name="Speech Bubble: Rectangle 5">
            <a:extLst>
              <a:ext uri="{FF2B5EF4-FFF2-40B4-BE49-F238E27FC236}">
                <a16:creationId xmlns:a16="http://schemas.microsoft.com/office/drawing/2014/main" id="{88818A81-F647-DED7-A919-3C0358A006C6}"/>
              </a:ext>
            </a:extLst>
          </p:cNvPr>
          <p:cNvSpPr/>
          <p:nvPr/>
        </p:nvSpPr>
        <p:spPr>
          <a:xfrm>
            <a:off x="517071" y="669218"/>
            <a:ext cx="7434943" cy="707825"/>
          </a:xfrm>
          <a:prstGeom prst="wedgeRectCallout">
            <a:avLst>
              <a:gd name="adj1" fmla="val -38829"/>
              <a:gd name="adj2" fmla="val 58804"/>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‘Colchester Magistrates Court is the best court building in the county but it is the newest. There is still the ever present problem of the delay in carrying out repairs which means this court will soon join the others’.</a:t>
            </a:r>
            <a:endParaRPr lang="en-GB" sz="1200" dirty="0">
              <a:latin typeface="Avenir Next" panose="020B0503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668FF42-BBC3-B5DD-DA56-FBA66F8C6996}"/>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13</a:t>
            </a:r>
          </a:p>
        </p:txBody>
      </p:sp>
    </p:spTree>
    <p:extLst>
      <p:ext uri="{BB962C8B-B14F-4D97-AF65-F5344CB8AC3E}">
        <p14:creationId xmlns:p14="http://schemas.microsoft.com/office/powerpoint/2010/main" val="138963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704BEF1-F353-7EF2-E99B-F798B72A42BF}"/>
              </a:ext>
            </a:extLst>
          </p:cNvPr>
          <p:cNvPicPr>
            <a:picLocks noChangeAspect="1"/>
          </p:cNvPicPr>
          <p:nvPr/>
        </p:nvPicPr>
        <p:blipFill>
          <a:blip r:embed="rId2"/>
          <a:stretch>
            <a:fillRect/>
          </a:stretch>
        </p:blipFill>
        <p:spPr>
          <a:xfrm>
            <a:off x="0"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33" name="Title 1">
            <a:extLst>
              <a:ext uri="{FF2B5EF4-FFF2-40B4-BE49-F238E27FC236}">
                <a16:creationId xmlns:a16="http://schemas.microsoft.com/office/drawing/2014/main" id="{0B15D92E-FBE8-8364-B6E5-BB1DC74A9BB7}"/>
              </a:ext>
            </a:extLst>
          </p:cNvPr>
          <p:cNvSpPr>
            <a:spLocks noGrp="1"/>
          </p:cNvSpPr>
          <p:nvPr>
            <p:ph type="title"/>
          </p:nvPr>
        </p:nvSpPr>
        <p:spPr>
          <a:xfrm>
            <a:off x="387351" y="714899"/>
            <a:ext cx="11029950" cy="283584"/>
          </a:xfrm>
        </p:spPr>
        <p:txBody>
          <a:bodyPr>
            <a:noAutofit/>
          </a:bodyPr>
          <a:lstStyle/>
          <a:p>
            <a:br>
              <a:rPr lang="en-GB" sz="2800" dirty="0">
                <a:latin typeface="Times" pitchFamily="2" charset="0"/>
              </a:rPr>
            </a:br>
            <a:r>
              <a:rPr lang="en-GB" sz="2800" dirty="0">
                <a:latin typeface="Times" pitchFamily="2" charset="0"/>
              </a:rPr>
              <a:t>Comments on the physical infrastructure being fit for purpose “to a large extent”</a:t>
            </a:r>
          </a:p>
        </p:txBody>
      </p:sp>
      <p:sp>
        <p:nvSpPr>
          <p:cNvPr id="34" name="Content Placeholder 4">
            <a:extLst>
              <a:ext uri="{FF2B5EF4-FFF2-40B4-BE49-F238E27FC236}">
                <a16:creationId xmlns:a16="http://schemas.microsoft.com/office/drawing/2014/main" id="{0F7B2371-034C-00C0-7866-9D4083DD48F8}"/>
              </a:ext>
            </a:extLst>
          </p:cNvPr>
          <p:cNvSpPr txBox="1">
            <a:spLocks/>
          </p:cNvSpPr>
          <p:nvPr/>
        </p:nvSpPr>
        <p:spPr>
          <a:xfrm>
            <a:off x="953770" y="1465342"/>
            <a:ext cx="11141694" cy="102658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800" dirty="0">
                <a:solidFill>
                  <a:srgbClr val="004D71"/>
                </a:solidFill>
                <a:latin typeface="Avenir Next" panose="020B0503020202020204" pitchFamily="34" charset="0"/>
              </a:rPr>
              <a:t>Those reporting their most recently attended court was fit for purpose – ‘to a large extent’ indicated these had been modern or purpose built courts – or those which had benefited from significant expenditure. </a:t>
            </a:r>
          </a:p>
          <a:p>
            <a:r>
              <a:rPr lang="en-GB" sz="1800" dirty="0">
                <a:solidFill>
                  <a:srgbClr val="004D71"/>
                </a:solidFill>
                <a:latin typeface="Avenir Next" panose="020B0503020202020204" pitchFamily="34" charset="0"/>
              </a:rPr>
              <a:t>Where solicitors mentioned concerns, these tended to be around locked rooms, better soundproofing, toilets being out of order or access to all levels.</a:t>
            </a:r>
          </a:p>
          <a:p>
            <a:pPr marL="0" indent="0">
              <a:buFont typeface="Arial"/>
              <a:buNone/>
            </a:pPr>
            <a:endParaRPr lang="en-GB" sz="1800" dirty="0">
              <a:latin typeface="Avenir Next" panose="020B0503020202020204" pitchFamily="34" charset="0"/>
            </a:endParaRPr>
          </a:p>
        </p:txBody>
      </p:sp>
      <p:sp>
        <p:nvSpPr>
          <p:cNvPr id="35" name="Speech Bubble: Oval 3">
            <a:extLst>
              <a:ext uri="{FF2B5EF4-FFF2-40B4-BE49-F238E27FC236}">
                <a16:creationId xmlns:a16="http://schemas.microsoft.com/office/drawing/2014/main" id="{3BC65299-B6A2-D5B0-4B4D-F3A0BAA2C8C2}"/>
              </a:ext>
            </a:extLst>
          </p:cNvPr>
          <p:cNvSpPr/>
          <p:nvPr/>
        </p:nvSpPr>
        <p:spPr>
          <a:xfrm>
            <a:off x="119339" y="4625943"/>
            <a:ext cx="2345337" cy="1233574"/>
          </a:xfrm>
          <a:prstGeom prst="wedgeEllipse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a:buNone/>
            </a:pPr>
            <a:r>
              <a:rPr lang="en-US" sz="1100" dirty="0">
                <a:latin typeface="Avenir Next" panose="020B0503020202020204" pitchFamily="34" charset="0"/>
                <a:cs typeface="Arial" panose="020B0604020202020204" pitchFamily="34" charset="0"/>
              </a:rPr>
              <a:t>‘We are incredibly fortunate to have good quality Court estate in Norfolk’ (Magistrates)</a:t>
            </a:r>
            <a:endParaRPr lang="en-GB" sz="1100" dirty="0">
              <a:latin typeface="Avenir Next" panose="020B0503020202020204" pitchFamily="34" charset="0"/>
              <a:cs typeface="Arial" panose="020B0604020202020204" pitchFamily="34" charset="0"/>
            </a:endParaRPr>
          </a:p>
        </p:txBody>
      </p:sp>
      <p:sp>
        <p:nvSpPr>
          <p:cNvPr id="36" name="Speech Bubble: Rectangle with Corners Rounded 4">
            <a:extLst>
              <a:ext uri="{FF2B5EF4-FFF2-40B4-BE49-F238E27FC236}">
                <a16:creationId xmlns:a16="http://schemas.microsoft.com/office/drawing/2014/main" id="{42417E75-1414-984E-86EE-FFF8AE8074AC}"/>
              </a:ext>
            </a:extLst>
          </p:cNvPr>
          <p:cNvSpPr/>
          <p:nvPr/>
        </p:nvSpPr>
        <p:spPr>
          <a:xfrm>
            <a:off x="4940839" y="3947513"/>
            <a:ext cx="2940133" cy="920338"/>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a:buNone/>
            </a:pPr>
            <a:r>
              <a:rPr lang="en-US" sz="1100" dirty="0">
                <a:latin typeface="Avenir Next" panose="020B0503020202020204" pitchFamily="34" charset="0"/>
                <a:cs typeface="Arial" panose="020B0604020202020204" pitchFamily="34" charset="0"/>
              </a:rPr>
              <a:t>‘Modern purpose built court </a:t>
            </a:r>
            <a:r>
              <a:rPr lang="en-US" sz="1100" dirty="0" err="1">
                <a:latin typeface="Avenir Next" panose="020B0503020202020204" pitchFamily="34" charset="0"/>
                <a:cs typeface="Arial" panose="020B0604020202020204" pitchFamily="34" charset="0"/>
              </a:rPr>
              <a:t>centre</a:t>
            </a:r>
            <a:r>
              <a:rPr lang="en-US" sz="1100" dirty="0">
                <a:latin typeface="Avenir Next" panose="020B0503020202020204" pitchFamily="34" charset="0"/>
                <a:cs typeface="Arial" panose="020B0604020202020204" pitchFamily="34" charset="0"/>
              </a:rPr>
              <a:t> - excellent facility’ (Manchester, Civil Justice Centre)</a:t>
            </a:r>
          </a:p>
        </p:txBody>
      </p:sp>
      <p:sp>
        <p:nvSpPr>
          <p:cNvPr id="37" name="Speech Bubble: Rectangle 5">
            <a:extLst>
              <a:ext uri="{FF2B5EF4-FFF2-40B4-BE49-F238E27FC236}">
                <a16:creationId xmlns:a16="http://schemas.microsoft.com/office/drawing/2014/main" id="{D6157F71-ADAB-D7A7-FE88-BB45BC3A13F7}"/>
              </a:ext>
            </a:extLst>
          </p:cNvPr>
          <p:cNvSpPr/>
          <p:nvPr/>
        </p:nvSpPr>
        <p:spPr>
          <a:xfrm>
            <a:off x="7239628" y="5043558"/>
            <a:ext cx="3055804" cy="920339"/>
          </a:xfrm>
          <a:prstGeom prst="wedgeRectCallout">
            <a:avLst>
              <a:gd name="adj1" fmla="val -21081"/>
              <a:gd name="adj2" fmla="val 71632"/>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‘Lots of court rooms available. Not all toilets working, difficult to find a conference room which was free. Escalators only go up to first floor’. (Nottingham Magistrates)</a:t>
            </a:r>
            <a:endParaRPr lang="en-GB" sz="1100" dirty="0">
              <a:latin typeface="Avenir Next" panose="020B0503020202020204" pitchFamily="34" charset="0"/>
              <a:cs typeface="Arial" panose="020B0604020202020204" pitchFamily="34" charset="0"/>
            </a:endParaRPr>
          </a:p>
        </p:txBody>
      </p:sp>
      <p:sp>
        <p:nvSpPr>
          <p:cNvPr id="38" name="Speech Bubble: Rectangle with Corners Rounded 6">
            <a:extLst>
              <a:ext uri="{FF2B5EF4-FFF2-40B4-BE49-F238E27FC236}">
                <a16:creationId xmlns:a16="http://schemas.microsoft.com/office/drawing/2014/main" id="{A44A630F-EE1D-D972-6464-6B89751817E5}"/>
              </a:ext>
            </a:extLst>
          </p:cNvPr>
          <p:cNvSpPr/>
          <p:nvPr/>
        </p:nvSpPr>
        <p:spPr>
          <a:xfrm>
            <a:off x="4774952" y="5242730"/>
            <a:ext cx="2297608" cy="995363"/>
          </a:xfrm>
          <a:prstGeom prst="wedgeRoundRectCallout">
            <a:avLst>
              <a:gd name="adj1" fmla="val 617"/>
              <a:gd name="adj2" fmla="val 57131"/>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rPr>
              <a:t>‘</a:t>
            </a:r>
            <a:r>
              <a:rPr lang="en-US" sz="1100" dirty="0">
                <a:latin typeface="Avenir Next" panose="020B0503020202020204" pitchFamily="34" charset="0"/>
                <a:cs typeface="Arial" panose="020B0604020202020204" pitchFamily="34" charset="0"/>
              </a:rPr>
              <a:t>Reasonably modern building and on the whole, most things work’. (</a:t>
            </a:r>
            <a:r>
              <a:rPr lang="en-US" sz="1100" dirty="0" err="1">
                <a:latin typeface="Avenir Next" panose="020B0503020202020204" pitchFamily="34" charset="0"/>
                <a:cs typeface="Arial" panose="020B0604020202020204" pitchFamily="34" charset="0"/>
              </a:rPr>
              <a:t>Bodmin</a:t>
            </a:r>
            <a:r>
              <a:rPr lang="en-US" sz="1100" dirty="0">
                <a:latin typeface="Avenir Next" panose="020B0503020202020204" pitchFamily="34" charset="0"/>
                <a:cs typeface="Arial" panose="020B0604020202020204" pitchFamily="34" charset="0"/>
              </a:rPr>
              <a:t> Magistrates Court)</a:t>
            </a:r>
            <a:endParaRPr lang="en-GB" sz="1100" dirty="0">
              <a:latin typeface="Avenir Next" panose="020B0503020202020204" pitchFamily="34" charset="0"/>
              <a:cs typeface="Arial" panose="020B0604020202020204" pitchFamily="34" charset="0"/>
            </a:endParaRPr>
          </a:p>
        </p:txBody>
      </p:sp>
      <p:sp>
        <p:nvSpPr>
          <p:cNvPr id="39" name="Speech Bubble: Rectangle 7">
            <a:extLst>
              <a:ext uri="{FF2B5EF4-FFF2-40B4-BE49-F238E27FC236}">
                <a16:creationId xmlns:a16="http://schemas.microsoft.com/office/drawing/2014/main" id="{CC57F14C-3C11-E16F-EE71-D893373B5E59}"/>
              </a:ext>
            </a:extLst>
          </p:cNvPr>
          <p:cNvSpPr/>
          <p:nvPr/>
        </p:nvSpPr>
        <p:spPr>
          <a:xfrm>
            <a:off x="2707347" y="4163627"/>
            <a:ext cx="1855158" cy="1164525"/>
          </a:xfrm>
          <a:prstGeom prst="wedgeRectCallout">
            <a:avLst>
              <a:gd name="adj1" fmla="val -68915"/>
              <a:gd name="adj2" fmla="val -36492"/>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‘Plenty of court rooms and interview rooms and open spaced waiting areas’ (Coventry Magistrates Court)</a:t>
            </a:r>
            <a:endParaRPr lang="en-GB" sz="1100" dirty="0">
              <a:latin typeface="Avenir Next" panose="020B0503020202020204" pitchFamily="34" charset="0"/>
              <a:cs typeface="Arial" panose="020B0604020202020204" pitchFamily="34" charset="0"/>
            </a:endParaRPr>
          </a:p>
        </p:txBody>
      </p:sp>
      <p:sp>
        <p:nvSpPr>
          <p:cNvPr id="40" name="Speech Bubble: Rectangle with Corners Rounded 8">
            <a:extLst>
              <a:ext uri="{FF2B5EF4-FFF2-40B4-BE49-F238E27FC236}">
                <a16:creationId xmlns:a16="http://schemas.microsoft.com/office/drawing/2014/main" id="{3F42813B-37E2-AC65-EFC9-58C4A778CB9E}"/>
              </a:ext>
            </a:extLst>
          </p:cNvPr>
          <p:cNvSpPr/>
          <p:nvPr/>
        </p:nvSpPr>
        <p:spPr>
          <a:xfrm>
            <a:off x="8259306" y="3718255"/>
            <a:ext cx="2888405" cy="1059871"/>
          </a:xfrm>
          <a:prstGeom prst="wedgeRoundRectCallout">
            <a:avLst>
              <a:gd name="adj1" fmla="val 56155"/>
              <a:gd name="adj2" fmla="val 23038"/>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‘Spacious building, although can be challenging navigating: it is an old building and little to be done to change it’. </a:t>
            </a:r>
          </a:p>
          <a:p>
            <a:pPr algn="ctr"/>
            <a:r>
              <a:rPr lang="en-US" sz="1100" dirty="0">
                <a:latin typeface="Avenir Next" panose="020B0503020202020204" pitchFamily="34" charset="0"/>
                <a:cs typeface="Arial" panose="020B0604020202020204" pitchFamily="34" charset="0"/>
              </a:rPr>
              <a:t>(RCJ, London)</a:t>
            </a:r>
            <a:endParaRPr lang="en-GB" sz="1100" dirty="0">
              <a:latin typeface="Avenir Next" panose="020B0503020202020204" pitchFamily="34" charset="0"/>
              <a:cs typeface="Arial" panose="020B0604020202020204" pitchFamily="34" charset="0"/>
            </a:endParaRPr>
          </a:p>
        </p:txBody>
      </p:sp>
      <p:sp>
        <p:nvSpPr>
          <p:cNvPr id="41" name="Speech Bubble: Rectangle with Corners Rounded 9">
            <a:extLst>
              <a:ext uri="{FF2B5EF4-FFF2-40B4-BE49-F238E27FC236}">
                <a16:creationId xmlns:a16="http://schemas.microsoft.com/office/drawing/2014/main" id="{C678A89D-FE76-C08C-A552-D1094E02CFC3}"/>
              </a:ext>
            </a:extLst>
          </p:cNvPr>
          <p:cNvSpPr/>
          <p:nvPr/>
        </p:nvSpPr>
        <p:spPr>
          <a:xfrm>
            <a:off x="341415" y="2632157"/>
            <a:ext cx="5957785" cy="1192016"/>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‘It meets the needs of professionals, and other court users. It has multiple waiting areas, entrances and security. There are a number of consultation rooms, or other private areas, for meetings with clients and/or discussions with other court users. More recently, there has been access to a Court Usher at PTJC which has assisted greatly with access to services, support staff and Judiciary.’ </a:t>
            </a:r>
          </a:p>
          <a:p>
            <a:pPr algn="ctr"/>
            <a:r>
              <a:rPr lang="en-US" sz="1100" dirty="0">
                <a:latin typeface="Avenir Next" panose="020B0503020202020204" pitchFamily="34" charset="0"/>
                <a:cs typeface="Arial" panose="020B0604020202020204" pitchFamily="34" charset="0"/>
              </a:rPr>
              <a:t>(Port </a:t>
            </a:r>
            <a:r>
              <a:rPr lang="en-US" sz="1100" dirty="0" err="1">
                <a:latin typeface="Avenir Next" panose="020B0503020202020204" pitchFamily="34" charset="0"/>
                <a:cs typeface="Arial" panose="020B0604020202020204" pitchFamily="34" charset="0"/>
              </a:rPr>
              <a:t>Talbort</a:t>
            </a:r>
            <a:r>
              <a:rPr lang="en-US" sz="1100" dirty="0">
                <a:latin typeface="Avenir Next" panose="020B0503020202020204" pitchFamily="34" charset="0"/>
                <a:cs typeface="Arial" panose="020B0604020202020204" pitchFamily="34" charset="0"/>
              </a:rPr>
              <a:t> Justice Centre)</a:t>
            </a:r>
            <a:endParaRPr lang="en-GB" sz="1100" dirty="0">
              <a:latin typeface="Avenir Next" panose="020B0503020202020204" pitchFamily="34" charset="0"/>
              <a:cs typeface="Arial" panose="020B0604020202020204" pitchFamily="34" charset="0"/>
            </a:endParaRPr>
          </a:p>
        </p:txBody>
      </p:sp>
      <p:sp>
        <p:nvSpPr>
          <p:cNvPr id="42" name="Speech Bubble: Rectangle 11">
            <a:extLst>
              <a:ext uri="{FF2B5EF4-FFF2-40B4-BE49-F238E27FC236}">
                <a16:creationId xmlns:a16="http://schemas.microsoft.com/office/drawing/2014/main" id="{7BCFE9C0-6A8D-03F2-96F5-E92EE4631853}"/>
              </a:ext>
            </a:extLst>
          </p:cNvPr>
          <p:cNvSpPr/>
          <p:nvPr/>
        </p:nvSpPr>
        <p:spPr>
          <a:xfrm>
            <a:off x="6780168" y="2304014"/>
            <a:ext cx="4637133" cy="1264996"/>
          </a:xfrm>
          <a:prstGeom prst="wedgeRectCallout">
            <a:avLst>
              <a:gd name="adj1" fmla="val 53690"/>
              <a:gd name="adj2" fmla="val 17439"/>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‘I have attended both Liverpool CC, Liverpool Mags Court, Chester Crown Court and Chester Magistrates' Court. All Courts have sufficient capacity for rooms, and good GOV </a:t>
            </a:r>
            <a:r>
              <a:rPr lang="en-US" sz="1100" dirty="0" err="1">
                <a:latin typeface="Avenir Next" panose="020B0503020202020204" pitchFamily="34" charset="0"/>
                <a:cs typeface="Arial" panose="020B0604020202020204" pitchFamily="34" charset="0"/>
              </a:rPr>
              <a:t>wifi</a:t>
            </a:r>
            <a:r>
              <a:rPr lang="en-US" sz="1100" dirty="0">
                <a:latin typeface="Avenir Next" panose="020B0503020202020204" pitchFamily="34" charset="0"/>
                <a:cs typeface="Arial" panose="020B0604020202020204" pitchFamily="34" charset="0"/>
              </a:rPr>
              <a:t>. The main issue is a lack of Judges in CC which leads to unused courtrooms and increases delays. All Courts are in good condition.’ (Liverpool Crown Court)</a:t>
            </a:r>
            <a:endParaRPr lang="en-GB" sz="1100" dirty="0">
              <a:latin typeface="Avenir Next" panose="020B0503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A4C253C-266C-EDDA-1DEF-E88A2EEE479B}"/>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14</a:t>
            </a:r>
          </a:p>
        </p:txBody>
      </p:sp>
    </p:spTree>
    <p:extLst>
      <p:ext uri="{BB962C8B-B14F-4D97-AF65-F5344CB8AC3E}">
        <p14:creationId xmlns:p14="http://schemas.microsoft.com/office/powerpoint/2010/main" val="227607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61BD14D-8AC3-96C0-8F73-CF16EB6F84A8}"/>
              </a:ext>
            </a:extLst>
          </p:cNvPr>
          <p:cNvPicPr>
            <a:picLocks noChangeAspect="1"/>
          </p:cNvPicPr>
          <p:nvPr/>
        </p:nvPicPr>
        <p:blipFill>
          <a:blip r:embed="rId2"/>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16" name="TextBox 15">
            <a:extLst>
              <a:ext uri="{FF2B5EF4-FFF2-40B4-BE49-F238E27FC236}">
                <a16:creationId xmlns:a16="http://schemas.microsoft.com/office/drawing/2014/main" id="{9E45135F-56E0-291F-74D5-07B96D9BB5FD}"/>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15</a:t>
            </a:r>
          </a:p>
        </p:txBody>
      </p:sp>
      <p:sp>
        <p:nvSpPr>
          <p:cNvPr id="7" name="Title 6">
            <a:extLst>
              <a:ext uri="{FF2B5EF4-FFF2-40B4-BE49-F238E27FC236}">
                <a16:creationId xmlns:a16="http://schemas.microsoft.com/office/drawing/2014/main" id="{714A0754-7973-92A5-EEC1-0A4FAB1A6685}"/>
              </a:ext>
            </a:extLst>
          </p:cNvPr>
          <p:cNvSpPr>
            <a:spLocks noGrp="1"/>
          </p:cNvSpPr>
          <p:nvPr>
            <p:ph type="title"/>
          </p:nvPr>
        </p:nvSpPr>
        <p:spPr/>
        <p:txBody>
          <a:bodyPr/>
          <a:lstStyle/>
          <a:p>
            <a:endParaRPr lang="en-US" dirty="0"/>
          </a:p>
        </p:txBody>
      </p:sp>
      <p:pic>
        <p:nvPicPr>
          <p:cNvPr id="8" name="Content Placeholder 10">
            <a:extLst>
              <a:ext uri="{FF2B5EF4-FFF2-40B4-BE49-F238E27FC236}">
                <a16:creationId xmlns:a16="http://schemas.microsoft.com/office/drawing/2014/main" id="{3887693B-A2EC-6A02-4463-6DC99C1A5F82}"/>
              </a:ext>
            </a:extLst>
          </p:cNvPr>
          <p:cNvPicPr>
            <a:picLocks noChangeAspect="1"/>
          </p:cNvPicPr>
          <p:nvPr/>
        </p:nvPicPr>
        <p:blipFill>
          <a:blip r:embed="rId4"/>
          <a:stretch>
            <a:fillRect/>
          </a:stretch>
        </p:blipFill>
        <p:spPr>
          <a:xfrm>
            <a:off x="701041" y="909176"/>
            <a:ext cx="10092176" cy="4432840"/>
          </a:xfrm>
          <a:prstGeom prst="rect">
            <a:avLst/>
          </a:prstGeom>
        </p:spPr>
      </p:pic>
      <p:sp>
        <p:nvSpPr>
          <p:cNvPr id="9" name="Title 1">
            <a:extLst>
              <a:ext uri="{FF2B5EF4-FFF2-40B4-BE49-F238E27FC236}">
                <a16:creationId xmlns:a16="http://schemas.microsoft.com/office/drawing/2014/main" id="{8DE24D8D-091B-9119-BEA1-EAAD29D9A6D6}"/>
              </a:ext>
            </a:extLst>
          </p:cNvPr>
          <p:cNvSpPr txBox="1">
            <a:spLocks/>
          </p:cNvSpPr>
          <p:nvPr/>
        </p:nvSpPr>
        <p:spPr>
          <a:xfrm>
            <a:off x="824538" y="276185"/>
            <a:ext cx="11154103" cy="917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2800" dirty="0">
                <a:latin typeface="Times" pitchFamily="2" charset="0"/>
              </a:rPr>
              <a:t>When asked about good court experiences, respondents mentioned - </a:t>
            </a:r>
          </a:p>
        </p:txBody>
      </p:sp>
    </p:spTree>
    <p:extLst>
      <p:ext uri="{BB962C8B-B14F-4D97-AF65-F5344CB8AC3E}">
        <p14:creationId xmlns:p14="http://schemas.microsoft.com/office/powerpoint/2010/main" val="191250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704BEF1-F353-7EF2-E99B-F798B72A42BF}"/>
              </a:ext>
            </a:extLst>
          </p:cNvPr>
          <p:cNvPicPr>
            <a:picLocks noChangeAspect="1"/>
          </p:cNvPicPr>
          <p:nvPr/>
        </p:nvPicPr>
        <p:blipFill>
          <a:blip r:embed="rId2"/>
          <a:stretch>
            <a:fillRect/>
          </a:stretch>
        </p:blipFill>
        <p:spPr>
          <a:xfrm>
            <a:off x="0"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12" name="Title 1">
            <a:extLst>
              <a:ext uri="{FF2B5EF4-FFF2-40B4-BE49-F238E27FC236}">
                <a16:creationId xmlns:a16="http://schemas.microsoft.com/office/drawing/2014/main" id="{0D2E7E54-A18B-2D47-952E-84CCECE6381E}"/>
              </a:ext>
            </a:extLst>
          </p:cNvPr>
          <p:cNvSpPr>
            <a:spLocks noGrp="1"/>
          </p:cNvSpPr>
          <p:nvPr>
            <p:ph type="title"/>
          </p:nvPr>
        </p:nvSpPr>
        <p:spPr>
          <a:xfrm>
            <a:off x="199313" y="256903"/>
            <a:ext cx="11006959" cy="965747"/>
          </a:xfrm>
        </p:spPr>
        <p:txBody>
          <a:bodyPr>
            <a:normAutofit/>
          </a:bodyPr>
          <a:lstStyle/>
          <a:p>
            <a:r>
              <a:rPr lang="en-GB" sz="1800" dirty="0">
                <a:latin typeface="Times" pitchFamily="2" charset="0"/>
              </a:rPr>
              <a:t>The good experiences of the court estate focused on the frontline staff, courts being clean, well maintained, and well managed</a:t>
            </a:r>
            <a:br>
              <a:rPr lang="en-GB" sz="1800" b="1" dirty="0">
                <a:latin typeface="Avenir Next" panose="020B0503020202020204" pitchFamily="34" charset="0"/>
              </a:rPr>
            </a:br>
            <a:endParaRPr lang="en-GB" sz="1800" b="1" u="sng" dirty="0">
              <a:latin typeface="Avenir Next" panose="020B0503020202020204" pitchFamily="34" charset="0"/>
            </a:endParaRPr>
          </a:p>
        </p:txBody>
      </p:sp>
      <p:sp>
        <p:nvSpPr>
          <p:cNvPr id="13" name="Content Placeholder 3">
            <a:extLst>
              <a:ext uri="{FF2B5EF4-FFF2-40B4-BE49-F238E27FC236}">
                <a16:creationId xmlns:a16="http://schemas.microsoft.com/office/drawing/2014/main" id="{D5B355D8-F9A0-80DE-DCA5-45E74437C11E}"/>
              </a:ext>
            </a:extLst>
          </p:cNvPr>
          <p:cNvSpPr>
            <a:spLocks noGrp="1"/>
          </p:cNvSpPr>
          <p:nvPr>
            <p:ph sz="half" idx="1"/>
          </p:nvPr>
        </p:nvSpPr>
        <p:spPr>
          <a:xfrm>
            <a:off x="740420" y="977139"/>
            <a:ext cx="5384800" cy="4494213"/>
          </a:xfrm>
        </p:spPr>
        <p:txBody>
          <a:bodyPr>
            <a:normAutofit/>
          </a:bodyPr>
          <a:lstStyle/>
          <a:p>
            <a:r>
              <a:rPr lang="en-GB" sz="1400" dirty="0">
                <a:solidFill>
                  <a:srgbClr val="004D71"/>
                </a:solidFill>
                <a:latin typeface="Avenir Next" panose="020B0503020202020204" pitchFamily="34" charset="0"/>
              </a:rPr>
              <a:t>Descriptions of good court experiences tended to focus on the court’s staff, both in relation to adequate numbers working and the staff themselves being ‘friendly’, ‘supportive’, ‘conscientious’, ‘helpful’, ‘efficient’ and ‘experienced’. Staff were viewed as ‘working very hard in difficult circumstances,’ ‘doing their best to help’, ‘working hard to achieve the best experience possible’.</a:t>
            </a:r>
          </a:p>
          <a:p>
            <a:r>
              <a:rPr lang="en-GB" sz="1400" dirty="0">
                <a:solidFill>
                  <a:srgbClr val="004D71"/>
                </a:solidFill>
                <a:latin typeface="Avenir Next" panose="020B0503020202020204" pitchFamily="34" charset="0"/>
              </a:rPr>
              <a:t>Respondents valued courts which were clean and well-maintained. Several respondents mentioned courts not having fixed seating was ‘far more comfortable and better for health’, particularly for those with back conditions.</a:t>
            </a:r>
          </a:p>
          <a:p>
            <a:endParaRPr lang="en-GB" sz="1400" dirty="0">
              <a:solidFill>
                <a:srgbClr val="004D71"/>
              </a:solidFill>
              <a:latin typeface="Avenir Next" panose="020B0503020202020204" pitchFamily="34" charset="0"/>
            </a:endParaRPr>
          </a:p>
          <a:p>
            <a:pPr marL="0" indent="0">
              <a:buNone/>
            </a:pPr>
            <a:endParaRPr lang="en-GB" sz="1400" dirty="0">
              <a:solidFill>
                <a:srgbClr val="004D71"/>
              </a:solidFill>
              <a:latin typeface="Avenir Next" panose="020B0503020202020204" pitchFamily="34" charset="0"/>
            </a:endParaRPr>
          </a:p>
          <a:p>
            <a:pPr marL="0" indent="0">
              <a:buNone/>
            </a:pPr>
            <a:endParaRPr lang="en-GB" sz="1400" dirty="0">
              <a:solidFill>
                <a:srgbClr val="004D71"/>
              </a:solidFill>
              <a:latin typeface="Avenir Next" panose="020B0503020202020204" pitchFamily="34" charset="0"/>
            </a:endParaRPr>
          </a:p>
        </p:txBody>
      </p:sp>
      <p:sp>
        <p:nvSpPr>
          <p:cNvPr id="14" name="Speech Bubble: Rectangle with Corners Rounded 2">
            <a:extLst>
              <a:ext uri="{FF2B5EF4-FFF2-40B4-BE49-F238E27FC236}">
                <a16:creationId xmlns:a16="http://schemas.microsoft.com/office/drawing/2014/main" id="{6139A959-3558-AD9F-EEFF-5ED194BB142C}"/>
              </a:ext>
            </a:extLst>
          </p:cNvPr>
          <p:cNvSpPr/>
          <p:nvPr/>
        </p:nvSpPr>
        <p:spPr>
          <a:xfrm>
            <a:off x="2740918" y="3688319"/>
            <a:ext cx="2688546" cy="541694"/>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The staff are always welcoming even in poor buildings. </a:t>
            </a:r>
            <a:endParaRPr lang="en-GB" sz="1200" dirty="0">
              <a:latin typeface="Avenir Next" panose="020B05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A3474-2AD7-A65D-7959-9450AA5621EB}"/>
              </a:ext>
            </a:extLst>
          </p:cNvPr>
          <p:cNvSpPr txBox="1"/>
          <p:nvPr/>
        </p:nvSpPr>
        <p:spPr>
          <a:xfrm>
            <a:off x="114640" y="5772988"/>
            <a:ext cx="7530662" cy="400110"/>
          </a:xfrm>
          <a:prstGeom prst="rect">
            <a:avLst/>
          </a:prstGeom>
          <a:noFill/>
        </p:spPr>
        <p:txBody>
          <a:bodyPr wrap="square" rtlCol="0">
            <a:spAutoFit/>
          </a:bodyPr>
          <a:lstStyle/>
          <a:p>
            <a:r>
              <a:rPr lang="en-US" sz="1000" dirty="0">
                <a:solidFill>
                  <a:srgbClr val="004D71"/>
                </a:solidFill>
                <a:latin typeface="Avenir Next" panose="020B0503020202020204" pitchFamily="34" charset="0"/>
                <a:cs typeface="Arial" panose="020B0604020202020204" pitchFamily="34" charset="0"/>
              </a:rPr>
              <a:t>Q12: Please can you give details of a good experience at the court estate?  (Please name the court and town and indicate what was working well)</a:t>
            </a:r>
            <a:endParaRPr lang="en-GB" sz="1000" dirty="0">
              <a:solidFill>
                <a:srgbClr val="004D71"/>
              </a:solidFill>
              <a:latin typeface="Avenir Next" panose="020B0503020202020204" pitchFamily="34" charset="0"/>
              <a:cs typeface="Arial" panose="020B0604020202020204" pitchFamily="34" charset="0"/>
            </a:endParaRPr>
          </a:p>
        </p:txBody>
      </p:sp>
      <p:sp>
        <p:nvSpPr>
          <p:cNvPr id="16" name="Speech Bubble: Rectangle 18">
            <a:extLst>
              <a:ext uri="{FF2B5EF4-FFF2-40B4-BE49-F238E27FC236}">
                <a16:creationId xmlns:a16="http://schemas.microsoft.com/office/drawing/2014/main" id="{047200F0-6BC2-71C9-CCEC-757DE9E7A060}"/>
              </a:ext>
            </a:extLst>
          </p:cNvPr>
          <p:cNvSpPr/>
          <p:nvPr/>
        </p:nvSpPr>
        <p:spPr>
          <a:xfrm>
            <a:off x="199313" y="3538752"/>
            <a:ext cx="2060027" cy="840828"/>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The hard work of those in the front line and to provide a service is admirable</a:t>
            </a:r>
            <a:endParaRPr lang="en-GB" sz="1200" dirty="0">
              <a:latin typeface="Avenir Next" panose="020B0503020202020204" pitchFamily="34" charset="0"/>
              <a:cs typeface="Arial" panose="020B0604020202020204" pitchFamily="34" charset="0"/>
            </a:endParaRPr>
          </a:p>
        </p:txBody>
      </p:sp>
      <p:sp>
        <p:nvSpPr>
          <p:cNvPr id="17" name="Speech Bubble: Rectangle with Corners Rounded 19">
            <a:extLst>
              <a:ext uri="{FF2B5EF4-FFF2-40B4-BE49-F238E27FC236}">
                <a16:creationId xmlns:a16="http://schemas.microsoft.com/office/drawing/2014/main" id="{742133FA-C135-772B-37CE-AB0563FBAADA}"/>
              </a:ext>
            </a:extLst>
          </p:cNvPr>
          <p:cNvSpPr/>
          <p:nvPr/>
        </p:nvSpPr>
        <p:spPr>
          <a:xfrm>
            <a:off x="1229326" y="4627132"/>
            <a:ext cx="3704896" cy="746235"/>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The staff at all of the </a:t>
            </a:r>
            <a:r>
              <a:rPr lang="en-US" sz="1200" dirty="0" err="1">
                <a:latin typeface="Avenir Next" panose="020B0503020202020204" pitchFamily="34" charset="0"/>
                <a:cs typeface="Arial" panose="020B0604020202020204" pitchFamily="34" charset="0"/>
              </a:rPr>
              <a:t>centres</a:t>
            </a:r>
            <a:r>
              <a:rPr lang="en-US" sz="1200" dirty="0">
                <a:latin typeface="Avenir Next" panose="020B0503020202020204" pitchFamily="34" charset="0"/>
                <a:cs typeface="Arial" panose="020B0604020202020204" pitchFamily="34" charset="0"/>
              </a:rPr>
              <a:t> are very professional and helpful and do the best they can given the poor work environment they are in</a:t>
            </a:r>
            <a:endParaRPr lang="en-GB" sz="1200" dirty="0">
              <a:latin typeface="Avenir Next" panose="020B0503020202020204" pitchFamily="34" charset="0"/>
              <a:cs typeface="Arial" panose="020B0604020202020204" pitchFamily="34" charset="0"/>
            </a:endParaRPr>
          </a:p>
        </p:txBody>
      </p:sp>
      <p:graphicFrame>
        <p:nvGraphicFramePr>
          <p:cNvPr id="18" name="Content Placeholder 22">
            <a:extLst>
              <a:ext uri="{FF2B5EF4-FFF2-40B4-BE49-F238E27FC236}">
                <a16:creationId xmlns:a16="http://schemas.microsoft.com/office/drawing/2014/main" id="{65592F77-FAEE-D0DB-F971-9D12E1E3E5CC}"/>
              </a:ext>
            </a:extLst>
          </p:cNvPr>
          <p:cNvGraphicFramePr>
            <a:graphicFrameLocks/>
          </p:cNvGraphicFramePr>
          <p:nvPr>
            <p:extLst>
              <p:ext uri="{D42A27DB-BD31-4B8C-83A1-F6EECF244321}">
                <p14:modId xmlns:p14="http://schemas.microsoft.com/office/powerpoint/2010/main" val="2132442946"/>
              </p:ext>
            </p:extLst>
          </p:nvPr>
        </p:nvGraphicFramePr>
        <p:xfrm>
          <a:off x="6128812" y="877444"/>
          <a:ext cx="5672959" cy="421445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25E9F1A-66DF-F788-C779-4E44A0CA7417}"/>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16</a:t>
            </a:r>
          </a:p>
        </p:txBody>
      </p:sp>
    </p:spTree>
    <p:extLst>
      <p:ext uri="{BB962C8B-B14F-4D97-AF65-F5344CB8AC3E}">
        <p14:creationId xmlns:p14="http://schemas.microsoft.com/office/powerpoint/2010/main" val="118510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0779ED5-2940-8FF9-DCD4-D1C069AD3FA8}"/>
              </a:ext>
            </a:extLst>
          </p:cNvPr>
          <p:cNvPicPr>
            <a:picLocks noChangeAspect="1"/>
          </p:cNvPicPr>
          <p:nvPr/>
        </p:nvPicPr>
        <p:blipFill>
          <a:blip r:embed="rId3"/>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4"/>
          <a:stretch>
            <a:fillRect/>
          </a:stretch>
        </p:blipFill>
        <p:spPr>
          <a:xfrm>
            <a:off x="10474469" y="6045200"/>
            <a:ext cx="1346485" cy="458228"/>
          </a:xfrm>
          <a:prstGeom prst="rect">
            <a:avLst/>
          </a:prstGeom>
        </p:spPr>
      </p:pic>
      <p:sp>
        <p:nvSpPr>
          <p:cNvPr id="9" name="TextBox 8">
            <a:extLst>
              <a:ext uri="{FF2B5EF4-FFF2-40B4-BE49-F238E27FC236}">
                <a16:creationId xmlns:a16="http://schemas.microsoft.com/office/drawing/2014/main" id="{BA738D92-85DF-76E2-B882-5449CF83D3D6}"/>
              </a:ext>
            </a:extLst>
          </p:cNvPr>
          <p:cNvSpPr txBox="1"/>
          <p:nvPr/>
        </p:nvSpPr>
        <p:spPr>
          <a:xfrm>
            <a:off x="267388" y="604520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17</a:t>
            </a:r>
          </a:p>
        </p:txBody>
      </p:sp>
      <p:graphicFrame>
        <p:nvGraphicFramePr>
          <p:cNvPr id="20" name="Content Placeholder 6">
            <a:extLst>
              <a:ext uri="{FF2B5EF4-FFF2-40B4-BE49-F238E27FC236}">
                <a16:creationId xmlns:a16="http://schemas.microsoft.com/office/drawing/2014/main" id="{636BA6C8-E122-14AC-AF17-D0DDB7174FA5}"/>
              </a:ext>
            </a:extLst>
          </p:cNvPr>
          <p:cNvGraphicFramePr>
            <a:graphicFrameLocks/>
          </p:cNvGraphicFramePr>
          <p:nvPr>
            <p:extLst>
              <p:ext uri="{D42A27DB-BD31-4B8C-83A1-F6EECF244321}">
                <p14:modId xmlns:p14="http://schemas.microsoft.com/office/powerpoint/2010/main" val="1991538115"/>
              </p:ext>
            </p:extLst>
          </p:nvPr>
        </p:nvGraphicFramePr>
        <p:xfrm>
          <a:off x="819251" y="1424181"/>
          <a:ext cx="10819593" cy="3668003"/>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1A57471E-3A54-FFBD-ADB2-B20685F4B467}"/>
              </a:ext>
            </a:extLst>
          </p:cNvPr>
          <p:cNvSpPr>
            <a:spLocks noGrp="1"/>
          </p:cNvSpPr>
          <p:nvPr>
            <p:ph type="title"/>
          </p:nvPr>
        </p:nvSpPr>
        <p:spPr>
          <a:xfrm>
            <a:off x="553156" y="610821"/>
            <a:ext cx="10918371" cy="917575"/>
          </a:xfrm>
        </p:spPr>
        <p:txBody>
          <a:bodyPr>
            <a:noAutofit/>
          </a:bodyPr>
          <a:lstStyle/>
          <a:p>
            <a:r>
              <a:rPr lang="en-GB" sz="2000" dirty="0">
                <a:solidFill>
                  <a:srgbClr val="004D71"/>
                </a:solidFill>
                <a:latin typeface="Times" pitchFamily="2" charset="0"/>
              </a:rPr>
              <a:t>Accessing all areas of the court and having access to appropriate technology were challenges for some disabled solicitors. This group were also less likely to feel physically </a:t>
            </a:r>
            <a:r>
              <a:rPr lang="en-GB" sz="2000" dirty="0">
                <a:latin typeface="Times" pitchFamily="2" charset="0"/>
              </a:rPr>
              <a:t>secure or safe from harm whilst attending court</a:t>
            </a:r>
          </a:p>
        </p:txBody>
      </p:sp>
      <p:sp>
        <p:nvSpPr>
          <p:cNvPr id="22" name="TextBox 21">
            <a:extLst>
              <a:ext uri="{FF2B5EF4-FFF2-40B4-BE49-F238E27FC236}">
                <a16:creationId xmlns:a16="http://schemas.microsoft.com/office/drawing/2014/main" id="{6E53454A-F10B-AD66-5463-F0C9735F0CA5}"/>
              </a:ext>
            </a:extLst>
          </p:cNvPr>
          <p:cNvSpPr txBox="1"/>
          <p:nvPr/>
        </p:nvSpPr>
        <p:spPr>
          <a:xfrm>
            <a:off x="266095" y="5092184"/>
            <a:ext cx="10458349" cy="738664"/>
          </a:xfrm>
          <a:prstGeom prst="rect">
            <a:avLst/>
          </a:prstGeom>
          <a:noFill/>
        </p:spPr>
        <p:txBody>
          <a:bodyPr wrap="square" rtlCol="0">
            <a:spAutoFit/>
          </a:bodyPr>
          <a:lstStyle/>
          <a:p>
            <a:r>
              <a:rPr lang="en-US" sz="1050" dirty="0">
                <a:solidFill>
                  <a:srgbClr val="004D71"/>
                </a:solidFill>
                <a:latin typeface="Avenir Next LT Pro" panose="020B0504020202020204" pitchFamily="34" charset="0"/>
                <a:cs typeface="Arial" panose="020B0604020202020204" pitchFamily="34" charset="0"/>
              </a:rPr>
              <a:t>Q4: Thinking about your most recent court attendance, to what extent would you agree or disagree with the following statements? (n=303-305 depending on statement)</a:t>
            </a:r>
          </a:p>
          <a:p>
            <a:r>
              <a:rPr lang="en-US" sz="1050" dirty="0">
                <a:solidFill>
                  <a:srgbClr val="004D71"/>
                </a:solidFill>
                <a:latin typeface="Avenir Next LT Pro" panose="020B0504020202020204" pitchFamily="34" charset="0"/>
                <a:cs typeface="Arial" panose="020B0604020202020204" pitchFamily="34" charset="0"/>
              </a:rPr>
              <a:t>Q15:Do you consider yourself to have a disability according to the definition in the Equality Act 2010? The Equality Act defines a disabled person as someone who has a mental or physical impairment that has a substantial and long-term adverse effect on the person’s ability to carry out normal day-to-day activities. If you have a condition which fits the Equality Act definition, please tick ‘Yes’ even if you are not limited by your condition. Yes, n=30, No, n=238)</a:t>
            </a:r>
            <a:endParaRPr lang="en-GB" sz="1050" dirty="0">
              <a:solidFill>
                <a:srgbClr val="004D71"/>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70399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ogo&#10;&#10;Description automatically generated">
            <a:extLst>
              <a:ext uri="{FF2B5EF4-FFF2-40B4-BE49-F238E27FC236}">
                <a16:creationId xmlns:a16="http://schemas.microsoft.com/office/drawing/2014/main" id="{6D1F7098-88E9-9792-B4E9-F1221248096E}"/>
              </a:ext>
            </a:extLst>
          </p:cNvPr>
          <p:cNvPicPr>
            <a:picLocks noChangeAspect="1"/>
          </p:cNvPicPr>
          <p:nvPr/>
        </p:nvPicPr>
        <p:blipFill>
          <a:blip r:embed="rId2"/>
          <a:stretch>
            <a:fillRect/>
          </a:stretch>
        </p:blipFill>
        <p:spPr>
          <a:xfrm>
            <a:off x="9913476" y="4948061"/>
            <a:ext cx="2278524" cy="1909939"/>
          </a:xfrm>
          <a:prstGeom prst="rect">
            <a:avLst/>
          </a:prstGeom>
        </p:spPr>
      </p:pic>
      <p:sp>
        <p:nvSpPr>
          <p:cNvPr id="18" name="Title 6">
            <a:extLst>
              <a:ext uri="{FF2B5EF4-FFF2-40B4-BE49-F238E27FC236}">
                <a16:creationId xmlns:a16="http://schemas.microsoft.com/office/drawing/2014/main" id="{430A5138-C58B-CF85-7671-F003C89A18CA}"/>
              </a:ext>
            </a:extLst>
          </p:cNvPr>
          <p:cNvSpPr txBox="1">
            <a:spLocks/>
          </p:cNvSpPr>
          <p:nvPr/>
        </p:nvSpPr>
        <p:spPr>
          <a:xfrm>
            <a:off x="477696" y="489780"/>
            <a:ext cx="10515600" cy="56811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2800" dirty="0">
                <a:latin typeface="Times" pitchFamily="2" charset="0"/>
              </a:rPr>
              <a:t>Disabled court users’ experiences</a:t>
            </a:r>
          </a:p>
        </p:txBody>
      </p:sp>
      <p:sp>
        <p:nvSpPr>
          <p:cNvPr id="19" name="Speech Bubble: Rectangle with Corners Rounded 7">
            <a:extLst>
              <a:ext uri="{FF2B5EF4-FFF2-40B4-BE49-F238E27FC236}">
                <a16:creationId xmlns:a16="http://schemas.microsoft.com/office/drawing/2014/main" id="{541D2751-E502-3652-140F-FA8683A9A9E0}"/>
              </a:ext>
            </a:extLst>
          </p:cNvPr>
          <p:cNvSpPr/>
          <p:nvPr/>
        </p:nvSpPr>
        <p:spPr>
          <a:xfrm>
            <a:off x="157787" y="1349167"/>
            <a:ext cx="4249373" cy="2918494"/>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venir Next" panose="020B0503020202020204" pitchFamily="34" charset="0"/>
                <a:cs typeface="Arial" panose="020B0604020202020204" pitchFamily="34" charset="0"/>
              </a:rPr>
              <a:t>‘HMCTS needs to be made more accessible in terms of those with varying disabilities. Not just physical disabilities but mental health as well. Every security officer I have met in a court building has shown some form of discrimination, or unconscious bias especially regarding race and disability. They have shown limited to no interpersonal skills and seem to treat people based on their status rather than as human beings more widely. When anyone walks into court whether a judge or a defendant, disabled or able, regardless of the </a:t>
            </a:r>
            <a:r>
              <a:rPr lang="en-US" sz="1100" dirty="0" err="1">
                <a:latin typeface="Avenir Next" panose="020B0503020202020204" pitchFamily="34" charset="0"/>
                <a:cs typeface="Arial" panose="020B0604020202020204" pitchFamily="34" charset="0"/>
              </a:rPr>
              <a:t>colour</a:t>
            </a:r>
            <a:r>
              <a:rPr lang="en-US" sz="1100" dirty="0">
                <a:latin typeface="Avenir Next" panose="020B0503020202020204" pitchFamily="34" charset="0"/>
                <a:cs typeface="Arial" panose="020B0604020202020204" pitchFamily="34" charset="0"/>
              </a:rPr>
              <a:t> of their skin they should all be treated with the same respect......as humans! This would help those with mental health conditions or autistic spectrum conditions to feel calmer in the environment. As well as being decorated, upgraded and physically adapted as long as the building is safe its more about the people that work there’.</a:t>
            </a:r>
            <a:endParaRPr lang="en-GB" sz="1100" dirty="0">
              <a:latin typeface="Avenir Next" panose="020B0503020202020204" pitchFamily="34" charset="0"/>
              <a:cs typeface="Arial" panose="020B0604020202020204" pitchFamily="34" charset="0"/>
            </a:endParaRPr>
          </a:p>
        </p:txBody>
      </p:sp>
      <p:sp>
        <p:nvSpPr>
          <p:cNvPr id="20" name="Speech Bubble: Rectangle 8">
            <a:extLst>
              <a:ext uri="{FF2B5EF4-FFF2-40B4-BE49-F238E27FC236}">
                <a16:creationId xmlns:a16="http://schemas.microsoft.com/office/drawing/2014/main" id="{52DD3613-4E02-0AFB-9EA2-54376FA94CA1}"/>
              </a:ext>
            </a:extLst>
          </p:cNvPr>
          <p:cNvSpPr/>
          <p:nvPr/>
        </p:nvSpPr>
        <p:spPr>
          <a:xfrm>
            <a:off x="4615132" y="1498939"/>
            <a:ext cx="5719729" cy="1261242"/>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rPr>
              <a:t>‘</a:t>
            </a:r>
            <a:r>
              <a:rPr lang="en-US" sz="1100" dirty="0">
                <a:latin typeface="Avenir Next" panose="020B0503020202020204" pitchFamily="34" charset="0"/>
                <a:cs typeface="Arial" panose="020B0604020202020204" pitchFamily="34" charset="0"/>
              </a:rPr>
              <a:t>The technology access for disabled persons is limited. The tribunals in particularly are very rarely able to provide recordings or transcripts potentially needed by users. The hearing loops </a:t>
            </a:r>
            <a:r>
              <a:rPr lang="en-US" sz="1100" dirty="0" err="1">
                <a:latin typeface="Avenir Next" panose="020B0503020202020204" pitchFamily="34" charset="0"/>
                <a:cs typeface="Arial" panose="020B0604020202020204" pitchFamily="34" charset="0"/>
              </a:rPr>
              <a:t>dont</a:t>
            </a:r>
            <a:r>
              <a:rPr lang="en-US" sz="1100" dirty="0">
                <a:latin typeface="Avenir Next" panose="020B0503020202020204" pitchFamily="34" charset="0"/>
                <a:cs typeface="Arial" panose="020B0604020202020204" pitchFamily="34" charset="0"/>
              </a:rPr>
              <a:t> often work, no recording access etc. Also quite often when judge's read bundles they are always out of sync with what the representatives have because they use different technology </a:t>
            </a:r>
            <a:r>
              <a:rPr lang="en-US" sz="1100" dirty="0" err="1">
                <a:latin typeface="Avenir Next" panose="020B0503020202020204" pitchFamily="34" charset="0"/>
                <a:cs typeface="Arial" panose="020B0604020202020204" pitchFamily="34" charset="0"/>
              </a:rPr>
              <a:t>programmes</a:t>
            </a:r>
            <a:r>
              <a:rPr lang="en-US" sz="1100" dirty="0">
                <a:latin typeface="Avenir Next" panose="020B0503020202020204" pitchFamily="34" charset="0"/>
                <a:cs typeface="Arial" panose="020B0604020202020204" pitchFamily="34" charset="0"/>
              </a:rPr>
              <a:t> to those in the legal field or members of the public. Adobe is used by everyone but not judges it seems....one </a:t>
            </a:r>
            <a:r>
              <a:rPr lang="en-US" sz="1100" dirty="0" err="1">
                <a:latin typeface="Avenir Next" panose="020B0503020202020204" pitchFamily="34" charset="0"/>
                <a:cs typeface="Arial" panose="020B0604020202020204" pitchFamily="34" charset="0"/>
              </a:rPr>
              <a:t>programme</a:t>
            </a:r>
            <a:r>
              <a:rPr lang="en-US" sz="1100" dirty="0">
                <a:latin typeface="Avenir Next" panose="020B0503020202020204" pitchFamily="34" charset="0"/>
                <a:cs typeface="Arial" panose="020B0604020202020204" pitchFamily="34" charset="0"/>
              </a:rPr>
              <a:t> and a back up would be great for everyone’.</a:t>
            </a:r>
            <a:endParaRPr lang="en-GB" sz="1100" dirty="0">
              <a:latin typeface="Avenir Next" panose="020B0503020202020204" pitchFamily="34" charset="0"/>
              <a:cs typeface="Arial" panose="020B0604020202020204" pitchFamily="34" charset="0"/>
            </a:endParaRPr>
          </a:p>
        </p:txBody>
      </p:sp>
      <p:sp>
        <p:nvSpPr>
          <p:cNvPr id="21" name="Speech Bubble: Oval 9">
            <a:extLst>
              <a:ext uri="{FF2B5EF4-FFF2-40B4-BE49-F238E27FC236}">
                <a16:creationId xmlns:a16="http://schemas.microsoft.com/office/drawing/2014/main" id="{2FBF7400-6C70-CE60-7F09-A575B5FFB9FA}"/>
              </a:ext>
            </a:extLst>
          </p:cNvPr>
          <p:cNvSpPr/>
          <p:nvPr/>
        </p:nvSpPr>
        <p:spPr>
          <a:xfrm>
            <a:off x="4679206" y="3361208"/>
            <a:ext cx="2112580" cy="1261242"/>
          </a:xfrm>
          <a:prstGeom prst="wedgeEllipse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‘The entry way was not very disabled friendly and they were oblivious to non-physical needs arising from ASD’.</a:t>
            </a:r>
            <a:endParaRPr lang="en-GB" sz="1100" dirty="0">
              <a:latin typeface="Avenir Next" panose="020B0503020202020204" pitchFamily="34" charset="0"/>
              <a:cs typeface="Arial" panose="020B0604020202020204" pitchFamily="34" charset="0"/>
            </a:endParaRPr>
          </a:p>
        </p:txBody>
      </p:sp>
      <p:sp>
        <p:nvSpPr>
          <p:cNvPr id="22" name="Speech Bubble: Rectangle with Corners Rounded 10">
            <a:extLst>
              <a:ext uri="{FF2B5EF4-FFF2-40B4-BE49-F238E27FC236}">
                <a16:creationId xmlns:a16="http://schemas.microsoft.com/office/drawing/2014/main" id="{0FDF0AB6-6673-3DA9-3A0C-8D3D4C291356}"/>
              </a:ext>
            </a:extLst>
          </p:cNvPr>
          <p:cNvSpPr/>
          <p:nvPr/>
        </p:nvSpPr>
        <p:spPr>
          <a:xfrm>
            <a:off x="8015189" y="3429000"/>
            <a:ext cx="3569313" cy="562829"/>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rPr>
              <a:t>‘</a:t>
            </a:r>
            <a:r>
              <a:rPr lang="en-US" sz="1100" dirty="0">
                <a:latin typeface="Avenir Next" panose="020B0503020202020204" pitchFamily="34" charset="0"/>
                <a:cs typeface="Arial" panose="020B0604020202020204" pitchFamily="34" charset="0"/>
              </a:rPr>
              <a:t>Physical use of East London is great. the High Court is mostly good but not very disabled friendly’</a:t>
            </a:r>
            <a:endParaRPr lang="en-GB" sz="1100" dirty="0">
              <a:latin typeface="Avenir Next" panose="020B0503020202020204" pitchFamily="34" charset="0"/>
              <a:cs typeface="Arial" panose="020B0604020202020204" pitchFamily="34" charset="0"/>
            </a:endParaRPr>
          </a:p>
        </p:txBody>
      </p:sp>
      <p:sp>
        <p:nvSpPr>
          <p:cNvPr id="23" name="Speech Bubble: Oval 11">
            <a:extLst>
              <a:ext uri="{FF2B5EF4-FFF2-40B4-BE49-F238E27FC236}">
                <a16:creationId xmlns:a16="http://schemas.microsoft.com/office/drawing/2014/main" id="{8E8A1BD7-5102-D19E-90AE-DEA56808D025}"/>
              </a:ext>
            </a:extLst>
          </p:cNvPr>
          <p:cNvSpPr/>
          <p:nvPr/>
        </p:nvSpPr>
        <p:spPr>
          <a:xfrm>
            <a:off x="10392629" y="4141601"/>
            <a:ext cx="1746820" cy="763051"/>
          </a:xfrm>
          <a:prstGeom prst="wedgeEllipse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‘York doesn’t have disabled facilities‘</a:t>
            </a:r>
            <a:endParaRPr lang="en-GB" sz="1100" dirty="0">
              <a:latin typeface="Avenir Next" panose="020B0503020202020204" pitchFamily="34" charset="0"/>
              <a:cs typeface="Arial" panose="020B0604020202020204" pitchFamily="34" charset="0"/>
            </a:endParaRPr>
          </a:p>
        </p:txBody>
      </p:sp>
      <p:sp>
        <p:nvSpPr>
          <p:cNvPr id="24" name="Speech Bubble: Rectangle 12">
            <a:extLst>
              <a:ext uri="{FF2B5EF4-FFF2-40B4-BE49-F238E27FC236}">
                <a16:creationId xmlns:a16="http://schemas.microsoft.com/office/drawing/2014/main" id="{5908D5C0-0320-E55E-C2D7-36F47FE1D98B}"/>
              </a:ext>
            </a:extLst>
          </p:cNvPr>
          <p:cNvSpPr/>
          <p:nvPr/>
        </p:nvSpPr>
        <p:spPr>
          <a:xfrm>
            <a:off x="7038776" y="4173920"/>
            <a:ext cx="3014367" cy="619585"/>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‘READING CROWN COURT - LIFTS AND RAMP FOR WHEELCHAIR ACCESS FOR DISABLED DEFENDANT’ </a:t>
            </a:r>
            <a:endParaRPr lang="en-GB" sz="1100" dirty="0">
              <a:latin typeface="Avenir Next" panose="020B0503020202020204" pitchFamily="34" charset="0"/>
              <a:cs typeface="Arial" panose="020B0604020202020204" pitchFamily="34" charset="0"/>
            </a:endParaRPr>
          </a:p>
        </p:txBody>
      </p:sp>
      <p:sp>
        <p:nvSpPr>
          <p:cNvPr id="25" name="Speech Bubble: Rectangle with Corners Rounded 13">
            <a:extLst>
              <a:ext uri="{FF2B5EF4-FFF2-40B4-BE49-F238E27FC236}">
                <a16:creationId xmlns:a16="http://schemas.microsoft.com/office/drawing/2014/main" id="{1D7C35FC-CDBF-AB28-65E6-F3F09066A355}"/>
              </a:ext>
            </a:extLst>
          </p:cNvPr>
          <p:cNvSpPr/>
          <p:nvPr/>
        </p:nvSpPr>
        <p:spPr>
          <a:xfrm>
            <a:off x="52551" y="4820306"/>
            <a:ext cx="3777418" cy="1103586"/>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‘My disabled client had trouble with the stairs to the probation office. There were not enough private meeting rooms for me to talk about his sex case confidentially. the </a:t>
            </a:r>
            <a:r>
              <a:rPr lang="en-US" sz="1100" dirty="0" err="1">
                <a:latin typeface="Avenir Next" panose="020B0503020202020204" pitchFamily="34" charset="0"/>
                <a:cs typeface="Arial" panose="020B0604020202020204" pitchFamily="34" charset="0"/>
              </a:rPr>
              <a:t>conferecne</a:t>
            </a:r>
            <a:r>
              <a:rPr lang="en-US" sz="1100" dirty="0">
                <a:latin typeface="Avenir Next" panose="020B0503020202020204" pitchFamily="34" charset="0"/>
                <a:cs typeface="Arial" panose="020B0604020202020204" pitchFamily="34" charset="0"/>
              </a:rPr>
              <a:t> rooms when you can use them are not covered by the air conditioning so when the sun is out, they are like sweat boxes’.</a:t>
            </a:r>
            <a:endParaRPr lang="en-GB" sz="1100" dirty="0">
              <a:latin typeface="Avenir Next" panose="020B0503020202020204" pitchFamily="34" charset="0"/>
              <a:cs typeface="Arial" panose="020B0604020202020204" pitchFamily="34" charset="0"/>
            </a:endParaRPr>
          </a:p>
        </p:txBody>
      </p:sp>
      <p:sp>
        <p:nvSpPr>
          <p:cNvPr id="26" name="Speech Bubble: Rectangle 14">
            <a:extLst>
              <a:ext uri="{FF2B5EF4-FFF2-40B4-BE49-F238E27FC236}">
                <a16:creationId xmlns:a16="http://schemas.microsoft.com/office/drawing/2014/main" id="{AA05B667-F880-58F9-C98A-82EFAB7C3416}"/>
              </a:ext>
            </a:extLst>
          </p:cNvPr>
          <p:cNvSpPr/>
          <p:nvPr/>
        </p:nvSpPr>
        <p:spPr>
          <a:xfrm>
            <a:off x="4280862" y="4959667"/>
            <a:ext cx="5637749" cy="1179459"/>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‘The life was not working - disabled person could not get up to court; no water or drink facilities; only three conference rooms and not at all soundproofed; narrow corridors causing access issues for disabled persons; no separate toilets for advocates in the robing room; really poor facilities in the robing room; poor internet; uncomfortable waiting area - which was huge and mainly empty. Floor layout leaves a lot to be desired’</a:t>
            </a:r>
            <a:endParaRPr lang="en-GB" sz="1100" dirty="0">
              <a:latin typeface="Avenir Next" panose="020B0503020202020204" pitchFamily="34" charset="0"/>
              <a:cs typeface="Arial" panose="020B0604020202020204" pitchFamily="34" charset="0"/>
            </a:endParaRPr>
          </a:p>
        </p:txBody>
      </p:sp>
      <p:sp>
        <p:nvSpPr>
          <p:cNvPr id="27" name="Speech Bubble: Rectangle with Corners Rounded 1">
            <a:extLst>
              <a:ext uri="{FF2B5EF4-FFF2-40B4-BE49-F238E27FC236}">
                <a16:creationId xmlns:a16="http://schemas.microsoft.com/office/drawing/2014/main" id="{C90E9E98-81CF-C0C3-D6C1-316ADB684DF0}"/>
              </a:ext>
            </a:extLst>
          </p:cNvPr>
          <p:cNvSpPr/>
          <p:nvPr/>
        </p:nvSpPr>
        <p:spPr>
          <a:xfrm>
            <a:off x="7116553" y="655942"/>
            <a:ext cx="4188033" cy="628586"/>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‘Lighting is poor and discriminates against partially sighted people’</a:t>
            </a:r>
            <a:endParaRPr lang="en-GB" sz="1100" dirty="0">
              <a:latin typeface="Avenir Next" panose="020B0503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CFE98CB-1580-38C4-A736-EE10B271C815}"/>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18</a:t>
            </a:r>
          </a:p>
        </p:txBody>
      </p:sp>
    </p:spTree>
    <p:extLst>
      <p:ext uri="{BB962C8B-B14F-4D97-AF65-F5344CB8AC3E}">
        <p14:creationId xmlns:p14="http://schemas.microsoft.com/office/powerpoint/2010/main" val="237359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704BEF1-F353-7EF2-E99B-F798B72A42BF}"/>
              </a:ext>
            </a:extLst>
          </p:cNvPr>
          <p:cNvPicPr>
            <a:picLocks noChangeAspect="1"/>
          </p:cNvPicPr>
          <p:nvPr/>
        </p:nvPicPr>
        <p:blipFill>
          <a:blip r:embed="rId2"/>
          <a:stretch>
            <a:fillRect/>
          </a:stretch>
        </p:blipFill>
        <p:spPr>
          <a:xfrm>
            <a:off x="0"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2" name="Title 1">
            <a:extLst>
              <a:ext uri="{FF2B5EF4-FFF2-40B4-BE49-F238E27FC236}">
                <a16:creationId xmlns:a16="http://schemas.microsoft.com/office/drawing/2014/main" id="{E2280B93-97DD-92B6-29AA-CD35B0230B6A}"/>
              </a:ext>
            </a:extLst>
          </p:cNvPr>
          <p:cNvSpPr>
            <a:spLocks noGrp="1"/>
          </p:cNvSpPr>
          <p:nvPr>
            <p:ph type="title"/>
          </p:nvPr>
        </p:nvSpPr>
        <p:spPr>
          <a:xfrm>
            <a:off x="836676" y="-255705"/>
            <a:ext cx="10515600" cy="1325563"/>
          </a:xfrm>
        </p:spPr>
        <p:txBody>
          <a:bodyPr>
            <a:normAutofit/>
          </a:bodyPr>
          <a:lstStyle/>
          <a:p>
            <a:r>
              <a:rPr lang="en-GB" sz="2800" dirty="0">
                <a:latin typeface="Times" pitchFamily="2" charset="0"/>
              </a:rPr>
              <a:t>What one thing would you do or introduce to help clear the backlog?</a:t>
            </a:r>
          </a:p>
        </p:txBody>
      </p:sp>
      <p:graphicFrame>
        <p:nvGraphicFramePr>
          <p:cNvPr id="4" name="Content Placeholder 3">
            <a:extLst>
              <a:ext uri="{FF2B5EF4-FFF2-40B4-BE49-F238E27FC236}">
                <a16:creationId xmlns:a16="http://schemas.microsoft.com/office/drawing/2014/main" id="{15F5E4B5-B5FD-7098-51AD-56488636E0C9}"/>
              </a:ext>
            </a:extLst>
          </p:cNvPr>
          <p:cNvGraphicFramePr>
            <a:graphicFrameLocks noGrp="1"/>
          </p:cNvGraphicFramePr>
          <p:nvPr>
            <p:ph idx="1"/>
            <p:extLst>
              <p:ext uri="{D42A27DB-BD31-4B8C-83A1-F6EECF244321}">
                <p14:modId xmlns:p14="http://schemas.microsoft.com/office/powerpoint/2010/main" val="3393478526"/>
              </p:ext>
            </p:extLst>
          </p:nvPr>
        </p:nvGraphicFramePr>
        <p:xfrm>
          <a:off x="0" y="736848"/>
          <a:ext cx="11067919" cy="45187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BCCC223-67A8-0D18-A251-7A5578527F6A}"/>
              </a:ext>
            </a:extLst>
          </p:cNvPr>
          <p:cNvSpPr txBox="1"/>
          <p:nvPr/>
        </p:nvSpPr>
        <p:spPr>
          <a:xfrm>
            <a:off x="261257" y="5672725"/>
            <a:ext cx="7469579" cy="230832"/>
          </a:xfrm>
          <a:prstGeom prst="rect">
            <a:avLst/>
          </a:prstGeom>
          <a:noFill/>
        </p:spPr>
        <p:txBody>
          <a:bodyPr wrap="square" rtlCol="0">
            <a:spAutoFit/>
          </a:bodyPr>
          <a:lstStyle/>
          <a:p>
            <a:r>
              <a:rPr lang="en-US" sz="900" dirty="0">
                <a:solidFill>
                  <a:srgbClr val="004D71"/>
                </a:solidFill>
                <a:latin typeface="Avenir Next LT Pro" panose="020B0504020202020204" pitchFamily="34" charset="0"/>
              </a:rPr>
              <a:t>Q13: What one thing would you do or introduce to help clear the backlog?</a:t>
            </a:r>
            <a:endParaRPr lang="en-GB" sz="900" dirty="0">
              <a:solidFill>
                <a:srgbClr val="004D71"/>
              </a:solidFill>
              <a:latin typeface="Avenir Next LT Pro" panose="020B0504020202020204" pitchFamily="34" charset="0"/>
            </a:endParaRPr>
          </a:p>
        </p:txBody>
      </p:sp>
      <p:sp>
        <p:nvSpPr>
          <p:cNvPr id="8" name="Speech Bubble: Rectangle with Corners Rounded 2">
            <a:extLst>
              <a:ext uri="{FF2B5EF4-FFF2-40B4-BE49-F238E27FC236}">
                <a16:creationId xmlns:a16="http://schemas.microsoft.com/office/drawing/2014/main" id="{5CD79EE9-6D32-A265-B174-A99EF2E4D894}"/>
              </a:ext>
            </a:extLst>
          </p:cNvPr>
          <p:cNvSpPr/>
          <p:nvPr/>
        </p:nvSpPr>
        <p:spPr>
          <a:xfrm>
            <a:off x="7730836" y="2819422"/>
            <a:ext cx="3668067" cy="1219155"/>
          </a:xfrm>
          <a:prstGeom prst="wedgeRoundRectCallout">
            <a:avLst>
              <a:gd name="adj1" fmla="val -52763"/>
              <a:gd name="adj2" fmla="val 48921"/>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venir Next" panose="020B0503020202020204" pitchFamily="34" charset="0"/>
              </a:rPr>
              <a:t>‘Do something different, [..] Important to think outside the box as the current system is broken’.</a:t>
            </a:r>
          </a:p>
        </p:txBody>
      </p:sp>
      <p:sp>
        <p:nvSpPr>
          <p:cNvPr id="9" name="TextBox 8">
            <a:extLst>
              <a:ext uri="{FF2B5EF4-FFF2-40B4-BE49-F238E27FC236}">
                <a16:creationId xmlns:a16="http://schemas.microsoft.com/office/drawing/2014/main" id="{A3FB99D1-B808-216E-6F39-39484E2FB812}"/>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19</a:t>
            </a:r>
          </a:p>
        </p:txBody>
      </p:sp>
    </p:spTree>
    <p:extLst>
      <p:ext uri="{BB962C8B-B14F-4D97-AF65-F5344CB8AC3E}">
        <p14:creationId xmlns:p14="http://schemas.microsoft.com/office/powerpoint/2010/main" val="150612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A30F266F-5F0B-B322-FDA6-3F34837D430A}"/>
              </a:ext>
            </a:extLst>
          </p:cNvPr>
          <p:cNvPicPr>
            <a:picLocks noChangeAspect="1"/>
          </p:cNvPicPr>
          <p:nvPr/>
        </p:nvPicPr>
        <p:blipFill>
          <a:blip r:embed="rId2"/>
          <a:stretch>
            <a:fillRect/>
          </a:stretch>
        </p:blipFill>
        <p:spPr>
          <a:xfrm>
            <a:off x="-1"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16" name="TextBox 15">
            <a:extLst>
              <a:ext uri="{FF2B5EF4-FFF2-40B4-BE49-F238E27FC236}">
                <a16:creationId xmlns:a16="http://schemas.microsoft.com/office/drawing/2014/main" id="{9E45135F-56E0-291F-74D5-07B96D9BB5FD}"/>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2</a:t>
            </a:r>
          </a:p>
        </p:txBody>
      </p:sp>
      <p:sp>
        <p:nvSpPr>
          <p:cNvPr id="2" name="TextBox 1">
            <a:extLst>
              <a:ext uri="{FF2B5EF4-FFF2-40B4-BE49-F238E27FC236}">
                <a16:creationId xmlns:a16="http://schemas.microsoft.com/office/drawing/2014/main" id="{F9A20E90-3AAC-A494-7ACF-98E21451E013}"/>
              </a:ext>
            </a:extLst>
          </p:cNvPr>
          <p:cNvSpPr txBox="1"/>
          <p:nvPr/>
        </p:nvSpPr>
        <p:spPr>
          <a:xfrm>
            <a:off x="1572941" y="482607"/>
            <a:ext cx="7574393" cy="830997"/>
          </a:xfrm>
          <a:prstGeom prst="rect">
            <a:avLst/>
          </a:prstGeom>
          <a:noFill/>
        </p:spPr>
        <p:txBody>
          <a:bodyPr wrap="square" rtlCol="0">
            <a:spAutoFit/>
          </a:bodyPr>
          <a:lstStyle/>
          <a:p>
            <a:r>
              <a:rPr lang="en-GB" sz="4800" dirty="0">
                <a:solidFill>
                  <a:srgbClr val="014E70"/>
                </a:solidFill>
                <a:latin typeface="Times" pitchFamily="2" charset="0"/>
                <a:ea typeface="Tinos" panose="02020603050405020304" pitchFamily="18" charset="0"/>
                <a:cs typeface="Arial" panose="020B0604020202020204" pitchFamily="34" charset="0"/>
              </a:rPr>
              <a:t>Executive summary </a:t>
            </a:r>
          </a:p>
        </p:txBody>
      </p:sp>
      <p:sp>
        <p:nvSpPr>
          <p:cNvPr id="4" name="TextBox 3">
            <a:extLst>
              <a:ext uri="{FF2B5EF4-FFF2-40B4-BE49-F238E27FC236}">
                <a16:creationId xmlns:a16="http://schemas.microsoft.com/office/drawing/2014/main" id="{146A102C-2556-FB93-BF96-431E0C4BD390}"/>
              </a:ext>
            </a:extLst>
          </p:cNvPr>
          <p:cNvSpPr txBox="1"/>
          <p:nvPr/>
        </p:nvSpPr>
        <p:spPr>
          <a:xfrm>
            <a:off x="655321" y="1271905"/>
            <a:ext cx="10202173" cy="1415772"/>
          </a:xfrm>
          <a:prstGeom prst="rect">
            <a:avLst/>
          </a:prstGeom>
          <a:noFill/>
        </p:spPr>
        <p:txBody>
          <a:bodyPr wrap="square" rtlCol="0">
            <a:spAutoFit/>
          </a:bodyPr>
          <a:lstStyle/>
          <a:p>
            <a:r>
              <a:rPr lang="en-GB" sz="1200" b="1" dirty="0">
                <a:solidFill>
                  <a:srgbClr val="004D71"/>
                </a:solidFill>
                <a:latin typeface="Avenir Next LT Pro" panose="020B0504020202020204" pitchFamily="34" charset="0"/>
                <a:cs typeface="Arial" panose="020B0604020202020204" pitchFamily="34" charset="0"/>
              </a:rPr>
              <a:t>To inform the Law Society’s lobbying work on the modernisation of the court estate (making sure it’s fit for purpose) and on the overall functionality of the court estate and its ability to operate at maximum capacity, solicitors were asked for their views.</a:t>
            </a:r>
          </a:p>
          <a:p>
            <a:endParaRPr lang="en-GB" sz="1200" b="1" dirty="0">
              <a:solidFill>
                <a:srgbClr val="004D71"/>
              </a:solidFill>
              <a:latin typeface="Avenir Next LT Pro" panose="020B0504020202020204" pitchFamily="34" charset="0"/>
              <a:cs typeface="Arial" panose="020B0604020202020204" pitchFamily="34" charset="0"/>
            </a:endParaRPr>
          </a:p>
          <a:p>
            <a:r>
              <a:rPr lang="en-GB" sz="1200" b="1" dirty="0">
                <a:solidFill>
                  <a:srgbClr val="004D71"/>
                </a:solidFill>
                <a:latin typeface="Avenir Next LT Pro" panose="020B0504020202020204" pitchFamily="34" charset="0"/>
                <a:cs typeface="Arial" panose="020B0604020202020204" pitchFamily="34" charset="0"/>
              </a:rPr>
              <a:t>During September 2022, a survey link was shared with the 9,663 solicitors with higher rights of audience and through the Law Society’s committee network. 446 solicitors completed the survey and a further 135 provided partial responses. Findings are based on the stated number of respondents answering the question.</a:t>
            </a:r>
          </a:p>
          <a:p>
            <a:pPr>
              <a:buClr>
                <a:srgbClr val="2AABBA"/>
              </a:buClr>
            </a:pPr>
            <a:endParaRPr lang="en-GB" sz="1400" b="1" dirty="0">
              <a:solidFill>
                <a:srgbClr val="F17855"/>
              </a:solidFill>
              <a:latin typeface="Avenir Next" panose="020B0503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F1CAD872-F229-0A37-715A-CFFA6FB2E028}"/>
              </a:ext>
            </a:extLst>
          </p:cNvPr>
          <p:cNvSpPr>
            <a:spLocks noGrp="1"/>
          </p:cNvSpPr>
          <p:nvPr>
            <p:ph sz="half" idx="1"/>
          </p:nvPr>
        </p:nvSpPr>
        <p:spPr>
          <a:xfrm>
            <a:off x="960409" y="2620827"/>
            <a:ext cx="9418032" cy="4237173"/>
          </a:xfrm>
        </p:spPr>
        <p:txBody>
          <a:bodyPr numCol="2">
            <a:normAutofit lnSpcReduction="10000"/>
          </a:bodyPr>
          <a:lstStyle/>
          <a:p>
            <a:pPr marL="0" indent="0">
              <a:buNone/>
            </a:pPr>
            <a:r>
              <a:rPr lang="en-GB" sz="1900" b="1" dirty="0">
                <a:solidFill>
                  <a:srgbClr val="0099A8"/>
                </a:solidFill>
                <a:latin typeface="Avenir Next LT Pro" panose="020B0504020202020204" pitchFamily="34" charset="0"/>
              </a:rPr>
              <a:t>The physical buildings</a:t>
            </a:r>
          </a:p>
          <a:p>
            <a:r>
              <a:rPr lang="en-GB" sz="1500" dirty="0">
                <a:solidFill>
                  <a:srgbClr val="004D71"/>
                </a:solidFill>
                <a:latin typeface="Avenir Next LT Pro" panose="020B0504020202020204" pitchFamily="34" charset="0"/>
              </a:rPr>
              <a:t>17% of respondents considered the courts physical buildings as being fit for purpose ‘to a large extent’, 55% reported they were fit for purpose ‘to some extent’ and 28% reported the court were ‘not at all fit’ for purpose. </a:t>
            </a:r>
          </a:p>
          <a:p>
            <a:r>
              <a:rPr lang="en-GB" sz="1500" dirty="0">
                <a:solidFill>
                  <a:srgbClr val="004D71"/>
                </a:solidFill>
                <a:latin typeface="Avenir Next LT Pro" panose="020B0504020202020204" pitchFamily="34" charset="0"/>
              </a:rPr>
              <a:t>Inadequate (cramped, no privacy, soundproofing) or non-existent consultation spaces were the most cited issue by those considering courts ‘not at all’ fit for purpose. Broken heating and poor air conditioning meant that some courts were too hot during the summer, and freezing during the winter. </a:t>
            </a:r>
          </a:p>
          <a:p>
            <a:r>
              <a:rPr lang="en-GB" sz="1500" dirty="0">
                <a:solidFill>
                  <a:srgbClr val="004D71"/>
                </a:solidFill>
                <a:latin typeface="Avenir Next LT Pro" panose="020B0504020202020204" pitchFamily="34" charset="0"/>
              </a:rPr>
              <a:t>Some courts were identified as being poorly maintained, ‘in a poor state of repair’, ‘dirty’, ‘shabby, worn and tired’. Others were considered as being structurally unsound ‘the ceilings are falling down’, ‘the walls are falling in, tiles falling off, the roof leaks’.  </a:t>
            </a:r>
          </a:p>
          <a:p>
            <a:r>
              <a:rPr lang="en-GB" sz="1500" dirty="0">
                <a:solidFill>
                  <a:srgbClr val="004D71"/>
                </a:solidFill>
                <a:latin typeface="Avenir Next LT Pro" panose="020B0504020202020204" pitchFamily="34" charset="0"/>
              </a:rPr>
              <a:t>Just one-quarter of respondents indicated they felt physically </a:t>
            </a:r>
            <a:r>
              <a:rPr lang="en-GB" sz="1500" b="1" dirty="0">
                <a:solidFill>
                  <a:srgbClr val="004D71"/>
                </a:solidFill>
                <a:latin typeface="Avenir Next LT Pro" panose="020B0504020202020204" pitchFamily="34" charset="0"/>
              </a:rPr>
              <a:t>comfortable</a:t>
            </a:r>
            <a:r>
              <a:rPr lang="en-GB" sz="1500" dirty="0">
                <a:solidFill>
                  <a:srgbClr val="004D71"/>
                </a:solidFill>
                <a:latin typeface="Avenir Next LT Pro" panose="020B0504020202020204" pitchFamily="34" charset="0"/>
              </a:rPr>
              <a:t> whilst attending court. Around two-thirds (69%) felt physically </a:t>
            </a:r>
            <a:r>
              <a:rPr lang="en-GB" sz="1500" b="1" dirty="0">
                <a:solidFill>
                  <a:srgbClr val="004D71"/>
                </a:solidFill>
                <a:latin typeface="Avenir Next LT Pro" panose="020B0504020202020204" pitchFamily="34" charset="0"/>
              </a:rPr>
              <a:t>safe</a:t>
            </a:r>
            <a:r>
              <a:rPr lang="en-GB" sz="1500" dirty="0">
                <a:solidFill>
                  <a:srgbClr val="004D71"/>
                </a:solidFill>
                <a:latin typeface="Avenir Next LT Pro" panose="020B0504020202020204" pitchFamily="34" charset="0"/>
              </a:rPr>
              <a:t> from harm whilst attending court.</a:t>
            </a:r>
          </a:p>
          <a:p>
            <a:endParaRPr lang="en-GB" sz="1800" dirty="0">
              <a:solidFill>
                <a:srgbClr val="0099A8"/>
              </a:solidFill>
              <a:latin typeface="Avenir Next LT Pro" panose="020B0504020202020204" pitchFamily="34" charset="0"/>
            </a:endParaRPr>
          </a:p>
          <a:p>
            <a:pPr marL="0" indent="0">
              <a:buNone/>
            </a:pPr>
            <a:r>
              <a:rPr lang="en-GB" sz="1900" b="1" dirty="0">
                <a:solidFill>
                  <a:srgbClr val="0099A8"/>
                </a:solidFill>
                <a:latin typeface="Avenir Next LT Pro" panose="020B0504020202020204" pitchFamily="34" charset="0"/>
              </a:rPr>
              <a:t>The technology</a:t>
            </a:r>
          </a:p>
          <a:p>
            <a:r>
              <a:rPr lang="en-GB" sz="1500" dirty="0">
                <a:solidFill>
                  <a:srgbClr val="004D71"/>
                </a:solidFill>
                <a:latin typeface="Avenir Next LT Pro" panose="020B0504020202020204" pitchFamily="34" charset="0"/>
              </a:rPr>
              <a:t>When asked whether the technology provided on site was fit for purpose 13% of respondents indicated technologies were fit for purpose ‘to a large extent’, 66% said ‘to some extent’ and 21% reported the court were ‘not at all fit’ for purpose. </a:t>
            </a:r>
          </a:p>
          <a:p>
            <a:r>
              <a:rPr lang="en-GB" sz="1500" dirty="0">
                <a:solidFill>
                  <a:srgbClr val="004D71"/>
                </a:solidFill>
                <a:latin typeface="Avenir Next LT Pro" panose="020B0504020202020204" pitchFamily="34" charset="0"/>
              </a:rPr>
              <a:t>Respondents reported problems with the usability of technology, the screens being too small, not being able to link to the network, the sound being too low, and with the reliability of the technology – glitches or just not working.</a:t>
            </a:r>
          </a:p>
          <a:p>
            <a:endParaRPr lang="en-GB" dirty="0"/>
          </a:p>
        </p:txBody>
      </p:sp>
    </p:spTree>
    <p:extLst>
      <p:ext uri="{BB962C8B-B14F-4D97-AF65-F5344CB8AC3E}">
        <p14:creationId xmlns:p14="http://schemas.microsoft.com/office/powerpoint/2010/main" val="392929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A30F266F-5F0B-B322-FDA6-3F34837D430A}"/>
              </a:ext>
            </a:extLst>
          </p:cNvPr>
          <p:cNvPicPr>
            <a:picLocks noChangeAspect="1"/>
          </p:cNvPicPr>
          <p:nvPr/>
        </p:nvPicPr>
        <p:blipFill>
          <a:blip r:embed="rId2"/>
          <a:stretch>
            <a:fillRect/>
          </a:stretch>
        </p:blipFill>
        <p:spPr>
          <a:xfrm>
            <a:off x="-1"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2" name="Title 3">
            <a:extLst>
              <a:ext uri="{FF2B5EF4-FFF2-40B4-BE49-F238E27FC236}">
                <a16:creationId xmlns:a16="http://schemas.microsoft.com/office/drawing/2014/main" id="{91980416-AF86-1D31-BF2B-32F59D15BE43}"/>
              </a:ext>
            </a:extLst>
          </p:cNvPr>
          <p:cNvSpPr>
            <a:spLocks noGrp="1"/>
          </p:cNvSpPr>
          <p:nvPr>
            <p:ph type="title"/>
          </p:nvPr>
        </p:nvSpPr>
        <p:spPr>
          <a:xfrm>
            <a:off x="632111" y="919258"/>
            <a:ext cx="10515600" cy="917575"/>
          </a:xfrm>
        </p:spPr>
        <p:txBody>
          <a:bodyPr>
            <a:normAutofit fontScale="90000"/>
          </a:bodyPr>
          <a:lstStyle/>
          <a:p>
            <a:r>
              <a:rPr lang="en-GB" sz="2400" dirty="0">
                <a:latin typeface="Times" pitchFamily="2" charset="0"/>
              </a:rPr>
              <a:t>Ideas to help clear the backlog focused on increased staffing of the courts – from judges to administrative staff, to enable more courts to be opened and more sittings.</a:t>
            </a:r>
            <a:br>
              <a:rPr lang="en-GB" sz="1800" b="1" dirty="0">
                <a:latin typeface="Avenir Next LT Pro" panose="020B0504020202020204" pitchFamily="34" charset="0"/>
              </a:rPr>
            </a:br>
            <a:endParaRPr lang="en-GB" sz="1800" b="1" dirty="0">
              <a:solidFill>
                <a:srgbClr val="FFCC00"/>
              </a:solidFill>
              <a:latin typeface="Avenir Next LT Pro" panose="020B0504020202020204" pitchFamily="34" charset="0"/>
            </a:endParaRPr>
          </a:p>
        </p:txBody>
      </p:sp>
      <p:sp>
        <p:nvSpPr>
          <p:cNvPr id="3" name="Content Placeholder 4">
            <a:extLst>
              <a:ext uri="{FF2B5EF4-FFF2-40B4-BE49-F238E27FC236}">
                <a16:creationId xmlns:a16="http://schemas.microsoft.com/office/drawing/2014/main" id="{C91B21A4-C792-081B-A66D-F5DFD673E3AC}"/>
              </a:ext>
            </a:extLst>
          </p:cNvPr>
          <p:cNvSpPr>
            <a:spLocks noGrp="1"/>
          </p:cNvSpPr>
          <p:nvPr>
            <p:ph sz="half" idx="1"/>
          </p:nvPr>
        </p:nvSpPr>
        <p:spPr>
          <a:xfrm>
            <a:off x="0" y="1941046"/>
            <a:ext cx="11934496" cy="4666595"/>
          </a:xfrm>
        </p:spPr>
        <p:txBody>
          <a:bodyPr>
            <a:noAutofit/>
          </a:bodyPr>
          <a:lstStyle/>
          <a:p>
            <a:r>
              <a:rPr lang="en-GB" sz="1200" dirty="0">
                <a:solidFill>
                  <a:srgbClr val="004D71"/>
                </a:solidFill>
                <a:latin typeface="Avenir Next LT Pro" panose="020B0504020202020204" pitchFamily="34" charset="0"/>
              </a:rPr>
              <a:t>Respondents highlighted the need to appoint more District Judges and Deputy District Judges to move cases more quickly. Appointing solicitors and barristers as Magistrates to sit in out of area of courts was considered</a:t>
            </a:r>
            <a:r>
              <a:rPr lang="en-US" sz="1200" dirty="0">
                <a:solidFill>
                  <a:srgbClr val="004D71"/>
                </a:solidFill>
                <a:latin typeface="Avenir Next LT Pro" panose="020B0504020202020204" pitchFamily="34" charset="0"/>
              </a:rPr>
              <a:t>. Revising restrictions to appointment was suggested, extending district Judge jurisdiction in crime Finance would permit greater use of part-timers. </a:t>
            </a:r>
            <a:endParaRPr lang="en-GB" sz="1200" dirty="0">
              <a:solidFill>
                <a:srgbClr val="004D71"/>
              </a:solidFill>
              <a:latin typeface="Avenir Next LT Pro" panose="020B0504020202020204" pitchFamily="34" charset="0"/>
            </a:endParaRPr>
          </a:p>
          <a:p>
            <a:pPr marL="457200" lvl="1" indent="0">
              <a:buNone/>
            </a:pPr>
            <a:r>
              <a:rPr lang="en-US" sz="1200" dirty="0">
                <a:solidFill>
                  <a:srgbClr val="004D71"/>
                </a:solidFill>
                <a:latin typeface="Avenir Next LT Pro" panose="020B0504020202020204" pitchFamily="34" charset="0"/>
              </a:rPr>
              <a:t>‘Review the effective prohibition on prosecutors from the CPS on becoming Judges - the assumption that professional persons who have spent their careers in ensuring that the defendant has a fair trial as a prosecutor would lean so far towards the prosecution that they could not be seen as capable of impartiality as a judge is unworthy of the criminal justice system. A number of Judges are appointed from a background at the Bar that has been almost exclusively prosecution orientated. It is inconsistent and a bit simplistic to assert that solicitors or employed barristers at CPS will somehow act differently and be biased in </a:t>
            </a:r>
            <a:r>
              <a:rPr lang="en-US" sz="1200" dirty="0" err="1">
                <a:solidFill>
                  <a:srgbClr val="004D71"/>
                </a:solidFill>
                <a:latin typeface="Avenir Next LT Pro" panose="020B0504020202020204" pitchFamily="34" charset="0"/>
              </a:rPr>
              <a:t>favour</a:t>
            </a:r>
            <a:r>
              <a:rPr lang="en-US" sz="1200" dirty="0">
                <a:solidFill>
                  <a:srgbClr val="004D71"/>
                </a:solidFill>
                <a:latin typeface="Avenir Next LT Pro" panose="020B0504020202020204" pitchFamily="34" charset="0"/>
              </a:rPr>
              <a:t> of the prosecution. This will enable a larger pool in appointing well qualified and experienced persons to the judiciary, to its benefit’.</a:t>
            </a:r>
          </a:p>
          <a:p>
            <a:r>
              <a:rPr lang="en-US" sz="1200" dirty="0">
                <a:solidFill>
                  <a:srgbClr val="004D71"/>
                </a:solidFill>
                <a:latin typeface="Avenir Next LT Pro" panose="020B0504020202020204" pitchFamily="34" charset="0"/>
              </a:rPr>
              <a:t>The recruitment of solicitors was viewed as important in terms of making the judiciary more diverse, more representative of the legal profession and of society. </a:t>
            </a:r>
          </a:p>
          <a:p>
            <a:pPr marL="457200" lvl="1" indent="0">
              <a:buNone/>
            </a:pPr>
            <a:r>
              <a:rPr lang="en-US" sz="1200" dirty="0">
                <a:solidFill>
                  <a:srgbClr val="004D71"/>
                </a:solidFill>
                <a:latin typeface="Avenir Next LT Pro" panose="020B0504020202020204" pitchFamily="34" charset="0"/>
              </a:rPr>
              <a:t>‘Recruiting more solicitors to the judiciary would be a significant help - we have gone back to the bad old days of it being a closed shop. Current attitude of the bar and judiciary of 'where are our next criminal judges possibly going to come from' is appalling, exclusionary and not diverse’.</a:t>
            </a:r>
          </a:p>
          <a:p>
            <a:r>
              <a:rPr lang="en-GB" sz="1200" dirty="0">
                <a:solidFill>
                  <a:srgbClr val="004D71"/>
                </a:solidFill>
                <a:latin typeface="Avenir Next LT Pro" panose="020B0504020202020204" pitchFamily="34" charset="0"/>
              </a:rPr>
              <a:t>Appointing more staff to ‘help clear through the paperwork’, ‘so that judges don’t have to spend their time finding documents, adjourning cases because hearing notices have gone out late or not at all’.</a:t>
            </a:r>
          </a:p>
          <a:p>
            <a:pPr marL="457200" lvl="1" indent="0">
              <a:buNone/>
            </a:pPr>
            <a:r>
              <a:rPr lang="en-US" sz="1200" dirty="0">
                <a:solidFill>
                  <a:srgbClr val="004D71"/>
                </a:solidFill>
                <a:latin typeface="Avenir Next LT Pro" panose="020B0504020202020204" pitchFamily="34" charset="0"/>
              </a:rPr>
              <a:t>‘Go back to the position where court clerks advised magistrates and ran a court. They now have to complete all the admin that used to be done by support staff. This and the inability to get case papers through because of the bloody Common Platform means that courts now never start at 10am- sometimes 11 or later and then when a case is dealt with the bench or DJ has to retire to wait whilst the court clerk completes the noting up on the computer. BRING BACK COURT SUPPORT STAFF.’</a:t>
            </a:r>
          </a:p>
          <a:p>
            <a:pPr marL="457200" lvl="1" indent="0">
              <a:buNone/>
            </a:pPr>
            <a:endParaRPr lang="en-GB" sz="1100" dirty="0"/>
          </a:p>
        </p:txBody>
      </p:sp>
      <p:sp>
        <p:nvSpPr>
          <p:cNvPr id="8" name="TextBox 7">
            <a:extLst>
              <a:ext uri="{FF2B5EF4-FFF2-40B4-BE49-F238E27FC236}">
                <a16:creationId xmlns:a16="http://schemas.microsoft.com/office/drawing/2014/main" id="{EAACA157-B161-8F58-09ED-BC4D9ADE1620}"/>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20</a:t>
            </a:r>
          </a:p>
        </p:txBody>
      </p:sp>
    </p:spTree>
    <p:extLst>
      <p:ext uri="{BB962C8B-B14F-4D97-AF65-F5344CB8AC3E}">
        <p14:creationId xmlns:p14="http://schemas.microsoft.com/office/powerpoint/2010/main" val="79847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61BD14D-8AC3-96C0-8F73-CF16EB6F84A8}"/>
              </a:ext>
            </a:extLst>
          </p:cNvPr>
          <p:cNvPicPr>
            <a:picLocks noChangeAspect="1"/>
          </p:cNvPicPr>
          <p:nvPr/>
        </p:nvPicPr>
        <p:blipFill>
          <a:blip r:embed="rId2"/>
          <a:stretch>
            <a:fillRect/>
          </a:stretch>
        </p:blipFill>
        <p:spPr>
          <a:xfrm>
            <a:off x="0"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11" name="TextBox 10">
            <a:extLst>
              <a:ext uri="{FF2B5EF4-FFF2-40B4-BE49-F238E27FC236}">
                <a16:creationId xmlns:a16="http://schemas.microsoft.com/office/drawing/2014/main" id="{B4FF8D09-E228-ADDA-F341-0C777CBE6EC7}"/>
              </a:ext>
            </a:extLst>
          </p:cNvPr>
          <p:cNvSpPr txBox="1"/>
          <p:nvPr/>
        </p:nvSpPr>
        <p:spPr>
          <a:xfrm>
            <a:off x="1369695" y="1734822"/>
            <a:ext cx="9104774" cy="469359"/>
          </a:xfrm>
          <a:prstGeom prst="rect">
            <a:avLst/>
          </a:prstGeom>
          <a:noFill/>
        </p:spPr>
        <p:txBody>
          <a:bodyPr wrap="square" numCol="1">
            <a:spAutoFit/>
          </a:bodyPr>
          <a:lstStyle/>
          <a:p>
            <a:pPr>
              <a:buClr>
                <a:srgbClr val="2AABBA"/>
              </a:buClr>
            </a:pPr>
            <a:endParaRPr lang="en-GB" sz="1400" dirty="0">
              <a:solidFill>
                <a:srgbClr val="575656"/>
              </a:solidFill>
              <a:latin typeface="Avenir Next" panose="020B0503020202020204" pitchFamily="34" charset="0"/>
              <a:cs typeface="Arial" panose="020B0604020202020204" pitchFamily="34" charset="0"/>
            </a:endParaRPr>
          </a:p>
          <a:p>
            <a:pPr>
              <a:buClr>
                <a:srgbClr val="2AABBA"/>
              </a:buClr>
            </a:pPr>
            <a:endParaRPr lang="en-GB" sz="1050" dirty="0">
              <a:solidFill>
                <a:srgbClr val="575656"/>
              </a:solidFill>
              <a:latin typeface="Montserrat" pitchFamily="2" charset="77"/>
              <a:cs typeface="Arial" panose="020B0604020202020204" pitchFamily="34" charset="0"/>
            </a:endParaRPr>
          </a:p>
        </p:txBody>
      </p:sp>
      <p:sp>
        <p:nvSpPr>
          <p:cNvPr id="2" name="Title 4">
            <a:extLst>
              <a:ext uri="{FF2B5EF4-FFF2-40B4-BE49-F238E27FC236}">
                <a16:creationId xmlns:a16="http://schemas.microsoft.com/office/drawing/2014/main" id="{7C28C29B-9E52-71EE-F8B5-6FFBBD789543}"/>
              </a:ext>
            </a:extLst>
          </p:cNvPr>
          <p:cNvSpPr>
            <a:spLocks noGrp="1"/>
          </p:cNvSpPr>
          <p:nvPr>
            <p:ph type="title"/>
          </p:nvPr>
        </p:nvSpPr>
        <p:spPr>
          <a:xfrm>
            <a:off x="838200" y="571381"/>
            <a:ext cx="10515600" cy="1325563"/>
          </a:xfrm>
        </p:spPr>
        <p:txBody>
          <a:bodyPr>
            <a:normAutofit/>
          </a:bodyPr>
          <a:lstStyle/>
          <a:p>
            <a:r>
              <a:rPr lang="en-GB" sz="3200" dirty="0">
                <a:latin typeface="Times" pitchFamily="2" charset="0"/>
              </a:rPr>
              <a:t>Solicitors suggested that closed courts be reopened</a:t>
            </a:r>
          </a:p>
        </p:txBody>
      </p:sp>
      <p:sp>
        <p:nvSpPr>
          <p:cNvPr id="4" name="Content Placeholder 5">
            <a:extLst>
              <a:ext uri="{FF2B5EF4-FFF2-40B4-BE49-F238E27FC236}">
                <a16:creationId xmlns:a16="http://schemas.microsoft.com/office/drawing/2014/main" id="{5ED6D2D7-D436-E112-7E0E-2083AC70426D}"/>
              </a:ext>
            </a:extLst>
          </p:cNvPr>
          <p:cNvSpPr>
            <a:spLocks noGrp="1"/>
          </p:cNvSpPr>
          <p:nvPr>
            <p:ph idx="1"/>
          </p:nvPr>
        </p:nvSpPr>
        <p:spPr>
          <a:xfrm>
            <a:off x="838200" y="1825625"/>
            <a:ext cx="10515600" cy="4351338"/>
          </a:xfrm>
        </p:spPr>
        <p:txBody>
          <a:bodyPr/>
          <a:lstStyle/>
          <a:p>
            <a:pPr marL="0" indent="0">
              <a:buNone/>
            </a:pPr>
            <a:r>
              <a:rPr lang="en-GB" sz="1400" b="1" dirty="0">
                <a:solidFill>
                  <a:srgbClr val="004D71"/>
                </a:solidFill>
                <a:latin typeface="Avenir Next LT Pro" panose="020B0504020202020204" pitchFamily="34" charset="0"/>
              </a:rPr>
              <a:t>Reopen the courts</a:t>
            </a:r>
          </a:p>
          <a:p>
            <a:pPr marL="0" indent="0">
              <a:buNone/>
            </a:pPr>
            <a:r>
              <a:rPr lang="en-GB" sz="1400" dirty="0">
                <a:solidFill>
                  <a:srgbClr val="004D71"/>
                </a:solidFill>
                <a:latin typeface="Avenir Next LT Pro" panose="020B0504020202020204" pitchFamily="34" charset="0"/>
              </a:rPr>
              <a:t>Respondents suggested that the program of court closures should cease, and closed courts reopened. </a:t>
            </a:r>
          </a:p>
          <a:p>
            <a:pPr marL="457200" lvl="1" indent="0">
              <a:buNone/>
            </a:pPr>
            <a:r>
              <a:rPr lang="en-US" sz="1400" dirty="0">
                <a:solidFill>
                  <a:srgbClr val="004D71"/>
                </a:solidFill>
                <a:latin typeface="Avenir Next LT Pro" panose="020B0504020202020204" pitchFamily="34" charset="0"/>
              </a:rPr>
              <a:t>‘I would not have reduced the numbers of courts in the country. When the Government proposed a reduction of courts it did so on the back of the promise that increase spending on digital technologies would increase efficiency and, therefore, reduce backlogs and increase access to justice. This has proved, unsurprisingly, to not be the case. Increased spending on court staff, and increased court/civil justice centers are required’.</a:t>
            </a:r>
            <a:endParaRPr lang="en-GB" sz="1400" dirty="0">
              <a:solidFill>
                <a:srgbClr val="004D71"/>
              </a:solidFill>
              <a:latin typeface="Avenir Next LT Pro" panose="020B0504020202020204" pitchFamily="34" charset="0"/>
            </a:endParaRPr>
          </a:p>
          <a:p>
            <a:pPr marL="457200" lvl="1" indent="0">
              <a:buNone/>
            </a:pPr>
            <a:r>
              <a:rPr lang="en-US" sz="1400" dirty="0" err="1">
                <a:solidFill>
                  <a:srgbClr val="004D71"/>
                </a:solidFill>
                <a:latin typeface="Avenir Next LT Pro" panose="020B0504020202020204" pitchFamily="34" charset="0"/>
              </a:rPr>
              <a:t>‘Re</a:t>
            </a:r>
            <a:r>
              <a:rPr lang="en-US" sz="1400" dirty="0">
                <a:solidFill>
                  <a:srgbClr val="004D71"/>
                </a:solidFill>
                <a:latin typeface="Avenir Next LT Pro" panose="020B0504020202020204" pitchFamily="34" charset="0"/>
              </a:rPr>
              <a:t>-open closed court facilities, perhaps on a smaller scale. The problem not probed by the above questions is that of convenience to the public, be that parties or witnesses. The closure of a substantial part of the civil court estate some years ago has led to parties and witnesses having to travel many miles - which means that often witnesses cannot attend. In civil cases remote hearings can work well and these should be the norm for any matter where witness evidence is not being heard.’</a:t>
            </a:r>
          </a:p>
          <a:p>
            <a:endParaRPr lang="en-GB" dirty="0"/>
          </a:p>
        </p:txBody>
      </p:sp>
      <p:sp>
        <p:nvSpPr>
          <p:cNvPr id="6" name="TextBox 5">
            <a:extLst>
              <a:ext uri="{FF2B5EF4-FFF2-40B4-BE49-F238E27FC236}">
                <a16:creationId xmlns:a16="http://schemas.microsoft.com/office/drawing/2014/main" id="{DFBDEE2A-1699-273A-6387-154E5248F007}"/>
              </a:ext>
            </a:extLst>
          </p:cNvPr>
          <p:cNvSpPr txBox="1"/>
          <p:nvPr/>
        </p:nvSpPr>
        <p:spPr>
          <a:xfrm>
            <a:off x="199655" y="594943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21</a:t>
            </a:r>
          </a:p>
        </p:txBody>
      </p:sp>
    </p:spTree>
    <p:extLst>
      <p:ext uri="{BB962C8B-B14F-4D97-AF65-F5344CB8AC3E}">
        <p14:creationId xmlns:p14="http://schemas.microsoft.com/office/powerpoint/2010/main" val="55433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0779ED5-2940-8FF9-DCD4-D1C069AD3FA8}"/>
              </a:ext>
            </a:extLst>
          </p:cNvPr>
          <p:cNvPicPr>
            <a:picLocks noChangeAspect="1"/>
          </p:cNvPicPr>
          <p:nvPr/>
        </p:nvPicPr>
        <p:blipFill>
          <a:blip r:embed="rId3"/>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4"/>
          <a:stretch>
            <a:fillRect/>
          </a:stretch>
        </p:blipFill>
        <p:spPr>
          <a:xfrm>
            <a:off x="10474469" y="6045200"/>
            <a:ext cx="1346485" cy="458228"/>
          </a:xfrm>
          <a:prstGeom prst="rect">
            <a:avLst/>
          </a:prstGeom>
        </p:spPr>
      </p:pic>
      <p:sp>
        <p:nvSpPr>
          <p:cNvPr id="9" name="TextBox 8">
            <a:extLst>
              <a:ext uri="{FF2B5EF4-FFF2-40B4-BE49-F238E27FC236}">
                <a16:creationId xmlns:a16="http://schemas.microsoft.com/office/drawing/2014/main" id="{BA738D92-85DF-76E2-B882-5449CF83D3D6}"/>
              </a:ext>
            </a:extLst>
          </p:cNvPr>
          <p:cNvSpPr txBox="1"/>
          <p:nvPr/>
        </p:nvSpPr>
        <p:spPr>
          <a:xfrm>
            <a:off x="267388" y="604520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22</a:t>
            </a:r>
          </a:p>
        </p:txBody>
      </p:sp>
      <p:sp>
        <p:nvSpPr>
          <p:cNvPr id="8" name="TextBox 7">
            <a:extLst>
              <a:ext uri="{FF2B5EF4-FFF2-40B4-BE49-F238E27FC236}">
                <a16:creationId xmlns:a16="http://schemas.microsoft.com/office/drawing/2014/main" id="{8A8DD177-6443-6CD7-5217-70A52D940127}"/>
              </a:ext>
            </a:extLst>
          </p:cNvPr>
          <p:cNvSpPr txBox="1"/>
          <p:nvPr/>
        </p:nvSpPr>
        <p:spPr>
          <a:xfrm>
            <a:off x="866431" y="902598"/>
            <a:ext cx="2743202" cy="369332"/>
          </a:xfrm>
          <a:prstGeom prst="rect">
            <a:avLst/>
          </a:prstGeom>
          <a:noFill/>
        </p:spPr>
        <p:txBody>
          <a:bodyPr wrap="square" rtlCol="0">
            <a:spAutoFit/>
          </a:bodyPr>
          <a:lstStyle/>
          <a:p>
            <a:r>
              <a:rPr lang="en-GB" dirty="0">
                <a:solidFill>
                  <a:srgbClr val="004D71"/>
                </a:solidFill>
                <a:latin typeface="Times" pitchFamily="2" charset="0"/>
                <a:cs typeface="Arial" panose="020B0604020202020204" pitchFamily="34" charset="0"/>
              </a:rPr>
              <a:t>More use of tech</a:t>
            </a:r>
          </a:p>
        </p:txBody>
      </p:sp>
      <p:sp>
        <p:nvSpPr>
          <p:cNvPr id="10" name="TextBox 9">
            <a:extLst>
              <a:ext uri="{FF2B5EF4-FFF2-40B4-BE49-F238E27FC236}">
                <a16:creationId xmlns:a16="http://schemas.microsoft.com/office/drawing/2014/main" id="{245AE684-2A85-DB21-FE66-57FD0487204B}"/>
              </a:ext>
            </a:extLst>
          </p:cNvPr>
          <p:cNvSpPr txBox="1"/>
          <p:nvPr/>
        </p:nvSpPr>
        <p:spPr>
          <a:xfrm>
            <a:off x="7655594" y="901852"/>
            <a:ext cx="2818875" cy="369332"/>
          </a:xfrm>
          <a:prstGeom prst="rect">
            <a:avLst/>
          </a:prstGeom>
          <a:noFill/>
        </p:spPr>
        <p:txBody>
          <a:bodyPr wrap="square" rtlCol="0">
            <a:spAutoFit/>
          </a:bodyPr>
          <a:lstStyle/>
          <a:p>
            <a:r>
              <a:rPr lang="en-GB" dirty="0">
                <a:solidFill>
                  <a:srgbClr val="004D71"/>
                </a:solidFill>
                <a:latin typeface="Times" pitchFamily="2" charset="0"/>
                <a:cs typeface="Arial" panose="020B0604020202020204" pitchFamily="34" charset="0"/>
              </a:rPr>
              <a:t>Less use of tech</a:t>
            </a:r>
          </a:p>
        </p:txBody>
      </p:sp>
      <p:sp>
        <p:nvSpPr>
          <p:cNvPr id="11" name="Speech Bubble: Rectangle 9">
            <a:extLst>
              <a:ext uri="{FF2B5EF4-FFF2-40B4-BE49-F238E27FC236}">
                <a16:creationId xmlns:a16="http://schemas.microsoft.com/office/drawing/2014/main" id="{DC442D01-9382-06BB-873B-33DADD546B4C}"/>
              </a:ext>
            </a:extLst>
          </p:cNvPr>
          <p:cNvSpPr/>
          <p:nvPr/>
        </p:nvSpPr>
        <p:spPr>
          <a:xfrm>
            <a:off x="6961822" y="1355620"/>
            <a:ext cx="4426958" cy="1074789"/>
          </a:xfrm>
          <a:prstGeom prst="wedgeRectCallout">
            <a:avLst>
              <a:gd name="adj1" fmla="val 1389"/>
              <a:gd name="adj2" fmla="val -60715"/>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Forget the obsession with the </a:t>
            </a:r>
            <a:r>
              <a:rPr lang="en-US" sz="1200" dirty="0" err="1">
                <a:latin typeface="Avenir Next" panose="020B0503020202020204" pitchFamily="34" charset="0"/>
                <a:cs typeface="Arial" panose="020B0604020202020204" pitchFamily="34" charset="0"/>
              </a:rPr>
              <a:t>computerisation</a:t>
            </a:r>
            <a:r>
              <a:rPr lang="en-US" sz="1200" dirty="0">
                <a:latin typeface="Avenir Next" panose="020B0503020202020204" pitchFamily="34" charset="0"/>
                <a:cs typeface="Arial" panose="020B0604020202020204" pitchFamily="34" charset="0"/>
              </a:rPr>
              <a:t> allow paper hearings . Simplify the computer systems and reopen some of the closed venues to ensure practitioners and users have access to justice at a local area with magistrates sitting who know the area .</a:t>
            </a:r>
            <a:endParaRPr lang="en-GB" sz="1200" dirty="0">
              <a:latin typeface="Avenir Next" panose="020B0503020202020204" pitchFamily="34" charset="0"/>
              <a:cs typeface="Arial" panose="020B0604020202020204" pitchFamily="34" charset="0"/>
            </a:endParaRPr>
          </a:p>
        </p:txBody>
      </p:sp>
      <p:sp>
        <p:nvSpPr>
          <p:cNvPr id="12" name="Speech Bubble: Rectangle with Corners Rounded 10">
            <a:extLst>
              <a:ext uri="{FF2B5EF4-FFF2-40B4-BE49-F238E27FC236}">
                <a16:creationId xmlns:a16="http://schemas.microsoft.com/office/drawing/2014/main" id="{CEB9599A-180A-F7DB-B037-7DCB5C185F2B}"/>
              </a:ext>
            </a:extLst>
          </p:cNvPr>
          <p:cNvSpPr/>
          <p:nvPr/>
        </p:nvSpPr>
        <p:spPr>
          <a:xfrm>
            <a:off x="814522" y="2737710"/>
            <a:ext cx="2484120" cy="466659"/>
          </a:xfrm>
          <a:prstGeom prst="wedgeRoundRectCallout">
            <a:avLst>
              <a:gd name="adj1" fmla="val -42157"/>
              <a:gd name="adj2" fmla="val -71284"/>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‘Greater use of CVP. [Automatic eligibility for professional users]</a:t>
            </a:r>
            <a:endParaRPr lang="en-GB" sz="1200" dirty="0">
              <a:latin typeface="Avenir Next" panose="020B0503020202020204" pitchFamily="34" charset="0"/>
              <a:cs typeface="Arial" panose="020B0604020202020204" pitchFamily="34" charset="0"/>
            </a:endParaRPr>
          </a:p>
        </p:txBody>
      </p:sp>
      <p:sp>
        <p:nvSpPr>
          <p:cNvPr id="13" name="Speech Bubble: Rectangle with Corners Rounded 11">
            <a:extLst>
              <a:ext uri="{FF2B5EF4-FFF2-40B4-BE49-F238E27FC236}">
                <a16:creationId xmlns:a16="http://schemas.microsoft.com/office/drawing/2014/main" id="{3BF34FD5-132C-199D-5287-2E32DB6DCE5B}"/>
              </a:ext>
            </a:extLst>
          </p:cNvPr>
          <p:cNvSpPr/>
          <p:nvPr/>
        </p:nvSpPr>
        <p:spPr>
          <a:xfrm>
            <a:off x="814522" y="1583614"/>
            <a:ext cx="2604463" cy="580805"/>
          </a:xfrm>
          <a:prstGeom prst="wedgeRoundRectCallout">
            <a:avLst>
              <a:gd name="adj1" fmla="val 2654"/>
              <a:gd name="adj2" fmla="val -73221"/>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‘Greater use of remote hearings to deal with procedural and directions hearings’</a:t>
            </a:r>
            <a:endParaRPr lang="en-GB" sz="1200" dirty="0">
              <a:latin typeface="Avenir Next" panose="020B0503020202020204" pitchFamily="34" charset="0"/>
              <a:cs typeface="Arial" panose="020B0604020202020204" pitchFamily="34" charset="0"/>
            </a:endParaRPr>
          </a:p>
        </p:txBody>
      </p:sp>
      <p:sp>
        <p:nvSpPr>
          <p:cNvPr id="14" name="Speech Bubble: Rectangle with Corners Rounded 14">
            <a:extLst>
              <a:ext uri="{FF2B5EF4-FFF2-40B4-BE49-F238E27FC236}">
                <a16:creationId xmlns:a16="http://schemas.microsoft.com/office/drawing/2014/main" id="{25468A95-84AC-A124-1956-E401FB3356C0}"/>
              </a:ext>
            </a:extLst>
          </p:cNvPr>
          <p:cNvSpPr/>
          <p:nvPr/>
        </p:nvSpPr>
        <p:spPr>
          <a:xfrm>
            <a:off x="786227" y="191390"/>
            <a:ext cx="2743201" cy="580805"/>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‘Video-link remote access for all cases where requested’.</a:t>
            </a:r>
            <a:endParaRPr lang="en-GB" sz="1200" dirty="0">
              <a:latin typeface="Avenir Next" panose="020B0503020202020204" pitchFamily="34" charset="0"/>
              <a:cs typeface="Arial" panose="020B0604020202020204" pitchFamily="34" charset="0"/>
            </a:endParaRPr>
          </a:p>
        </p:txBody>
      </p:sp>
      <p:sp>
        <p:nvSpPr>
          <p:cNvPr id="15" name="Speech Bubble: Rectangle with Corners Rounded 16">
            <a:extLst>
              <a:ext uri="{FF2B5EF4-FFF2-40B4-BE49-F238E27FC236}">
                <a16:creationId xmlns:a16="http://schemas.microsoft.com/office/drawing/2014/main" id="{DA7B8082-2810-6733-6E57-9D12A24C2632}"/>
              </a:ext>
            </a:extLst>
          </p:cNvPr>
          <p:cNvSpPr/>
          <p:nvPr/>
        </p:nvSpPr>
        <p:spPr>
          <a:xfrm>
            <a:off x="3789076" y="779897"/>
            <a:ext cx="2296509" cy="767912"/>
          </a:xfrm>
          <a:prstGeom prst="wedgeRoundRectCallout">
            <a:avLst>
              <a:gd name="adj1" fmla="val -65867"/>
              <a:gd name="adj2" fmla="val 49118"/>
              <a:gd name="adj3" fmla="val 16667"/>
            </a:avLst>
          </a:prstGeom>
          <a:solidFill>
            <a:srgbClr val="004D71"/>
          </a:solidFill>
          <a:ln>
            <a:solidFill>
              <a:srgbClr val="004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‘Introduce or reintroduce CVP remote hearings for simple cases’</a:t>
            </a:r>
            <a:endParaRPr lang="en-GB" sz="1200" dirty="0">
              <a:latin typeface="Avenir Next" panose="020B0503020202020204" pitchFamily="34" charset="0"/>
              <a:cs typeface="Arial" panose="020B0604020202020204" pitchFamily="34" charset="0"/>
            </a:endParaRPr>
          </a:p>
        </p:txBody>
      </p:sp>
      <p:sp>
        <p:nvSpPr>
          <p:cNvPr id="16" name="Speech Bubble: Rectangle with Corners Rounded 19">
            <a:extLst>
              <a:ext uri="{FF2B5EF4-FFF2-40B4-BE49-F238E27FC236}">
                <a16:creationId xmlns:a16="http://schemas.microsoft.com/office/drawing/2014/main" id="{A9848D48-D226-6DA4-0E4C-49B45898308B}"/>
              </a:ext>
            </a:extLst>
          </p:cNvPr>
          <p:cNvSpPr/>
          <p:nvPr/>
        </p:nvSpPr>
        <p:spPr>
          <a:xfrm>
            <a:off x="739080" y="3766053"/>
            <a:ext cx="3506251" cy="809716"/>
          </a:xfrm>
          <a:prstGeom prst="wedgeRoundRectCallout">
            <a:avLst>
              <a:gd name="adj1" fmla="val -16696"/>
              <a:gd name="adj2" fmla="val -60553"/>
              <a:gd name="adj3" fmla="val 16667"/>
            </a:avLst>
          </a:prstGeom>
          <a:solidFill>
            <a:srgbClr val="004D71"/>
          </a:solidFill>
          <a:ln>
            <a:solidFill>
              <a:srgbClr val="004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‘There would be more than one thing.....but for me tech.....</a:t>
            </a:r>
            <a:r>
              <a:rPr lang="en-US" sz="1200" dirty="0" err="1">
                <a:latin typeface="Avenir Next" panose="020B0503020202020204" pitchFamily="34" charset="0"/>
                <a:cs typeface="Arial" panose="020B0604020202020204" pitchFamily="34" charset="0"/>
              </a:rPr>
              <a:t>i</a:t>
            </a:r>
            <a:r>
              <a:rPr lang="en-US" sz="1200" dirty="0">
                <a:latin typeface="Avenir Next" panose="020B0503020202020204" pitchFamily="34" charset="0"/>
                <a:cs typeface="Arial" panose="020B0604020202020204" pitchFamily="34" charset="0"/>
              </a:rPr>
              <a:t> would overhaul the tech used and make it more universally accessible for court users regardless of who they are’.</a:t>
            </a:r>
            <a:endParaRPr lang="en-GB" sz="1200" dirty="0">
              <a:latin typeface="Avenir Next" panose="020B0503020202020204" pitchFamily="34" charset="0"/>
              <a:cs typeface="Arial" panose="020B0604020202020204" pitchFamily="34" charset="0"/>
            </a:endParaRPr>
          </a:p>
        </p:txBody>
      </p:sp>
      <p:sp>
        <p:nvSpPr>
          <p:cNvPr id="17" name="Speech Bubble: Rectangle 23">
            <a:extLst>
              <a:ext uri="{FF2B5EF4-FFF2-40B4-BE49-F238E27FC236}">
                <a16:creationId xmlns:a16="http://schemas.microsoft.com/office/drawing/2014/main" id="{00A443E6-1BD7-0530-1313-07EAFC15EF50}"/>
              </a:ext>
            </a:extLst>
          </p:cNvPr>
          <p:cNvSpPr/>
          <p:nvPr/>
        </p:nvSpPr>
        <p:spPr>
          <a:xfrm>
            <a:off x="3789076" y="1754089"/>
            <a:ext cx="2652987" cy="1846423"/>
          </a:xfrm>
          <a:prstGeom prst="wedgeRectCallout">
            <a:avLst>
              <a:gd name="adj1" fmla="val -59787"/>
              <a:gd name="adj2" fmla="val 17301"/>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‘Use more remote hearings where possible. COVID demonstrated this was possible for most hearing and most litigants (not all, of course). If such hearings as can be done remotely were, the pressure on the physical court system would greatly reduce’.</a:t>
            </a:r>
            <a:endParaRPr lang="en-GB" sz="1200" dirty="0">
              <a:latin typeface="Avenir Next" panose="020B0503020202020204" pitchFamily="34" charset="0"/>
              <a:cs typeface="Arial" panose="020B0604020202020204" pitchFamily="34" charset="0"/>
            </a:endParaRPr>
          </a:p>
        </p:txBody>
      </p:sp>
      <p:sp>
        <p:nvSpPr>
          <p:cNvPr id="18" name="Speech Bubble: Rectangle 24">
            <a:extLst>
              <a:ext uri="{FF2B5EF4-FFF2-40B4-BE49-F238E27FC236}">
                <a16:creationId xmlns:a16="http://schemas.microsoft.com/office/drawing/2014/main" id="{DBE88E9B-91D2-81E6-AD08-DC2A6FC71C23}"/>
              </a:ext>
            </a:extLst>
          </p:cNvPr>
          <p:cNvSpPr/>
          <p:nvPr/>
        </p:nvSpPr>
        <p:spPr>
          <a:xfrm>
            <a:off x="2238032" y="4849178"/>
            <a:ext cx="4276661" cy="1010845"/>
          </a:xfrm>
          <a:prstGeom prst="wedgeRectCallout">
            <a:avLst>
              <a:gd name="adj1" fmla="val -24959"/>
              <a:gd name="adj2" fmla="val -65460"/>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‘Fully </a:t>
            </a:r>
            <a:r>
              <a:rPr lang="en-US" sz="1200" dirty="0" err="1">
                <a:latin typeface="Avenir Next" panose="020B0503020202020204" pitchFamily="34" charset="0"/>
                <a:cs typeface="Arial" panose="020B0604020202020204" pitchFamily="34" charset="0"/>
              </a:rPr>
              <a:t>digitise</a:t>
            </a:r>
            <a:r>
              <a:rPr lang="en-US" sz="1200" dirty="0">
                <a:latin typeface="Avenir Next" panose="020B0503020202020204" pitchFamily="34" charset="0"/>
                <a:cs typeface="Arial" panose="020B0604020202020204" pitchFamily="34" charset="0"/>
              </a:rPr>
              <a:t> all processes within the court (issuing/filing </a:t>
            </a:r>
            <a:r>
              <a:rPr lang="en-US" sz="1200" dirty="0" err="1">
                <a:latin typeface="Avenir Next" panose="020B0503020202020204" pitchFamily="34" charset="0"/>
                <a:cs typeface="Arial" panose="020B0604020202020204" pitchFamily="34" charset="0"/>
              </a:rPr>
              <a:t>etc</a:t>
            </a:r>
            <a:r>
              <a:rPr lang="en-US" sz="1200" dirty="0">
                <a:latin typeface="Avenir Next" panose="020B0503020202020204" pitchFamily="34" charset="0"/>
                <a:cs typeface="Arial" panose="020B0604020202020204" pitchFamily="34" charset="0"/>
              </a:rPr>
              <a:t>) and </a:t>
            </a:r>
            <a:r>
              <a:rPr lang="en-US" sz="1200" dirty="0" err="1">
                <a:latin typeface="Avenir Next" panose="020B0503020202020204" pitchFamily="34" charset="0"/>
                <a:cs typeface="Arial" panose="020B0604020202020204" pitchFamily="34" charset="0"/>
              </a:rPr>
              <a:t>standardise</a:t>
            </a:r>
            <a:r>
              <a:rPr lang="en-US" sz="1200" dirty="0">
                <a:latin typeface="Avenir Next" panose="020B0503020202020204" pitchFamily="34" charset="0"/>
                <a:cs typeface="Arial" panose="020B0604020202020204" pitchFamily="34" charset="0"/>
              </a:rPr>
              <a:t> the way these are done across the different courts. It is frankly ridiculous how different courts have different rules around e-filing formats and </a:t>
            </a:r>
            <a:r>
              <a:rPr lang="en-US" sz="1200" dirty="0" err="1">
                <a:latin typeface="Avenir Next" panose="020B0503020202020204" pitchFamily="34" charset="0"/>
                <a:cs typeface="Arial" panose="020B0604020202020204" pitchFamily="34" charset="0"/>
              </a:rPr>
              <a:t>limiations</a:t>
            </a:r>
            <a:r>
              <a:rPr lang="en-US" sz="1200" dirty="0">
                <a:latin typeface="Avenir Next" panose="020B0503020202020204" pitchFamily="34" charset="0"/>
                <a:cs typeface="Arial" panose="020B0604020202020204" pitchFamily="34" charset="0"/>
              </a:rPr>
              <a:t>, use of CE-filing </a:t>
            </a:r>
            <a:r>
              <a:rPr lang="en-US" sz="1200" dirty="0" err="1">
                <a:latin typeface="Avenir Next" panose="020B0503020202020204" pitchFamily="34" charset="0"/>
                <a:cs typeface="Arial" panose="020B0604020202020204" pitchFamily="34" charset="0"/>
              </a:rPr>
              <a:t>etc</a:t>
            </a:r>
            <a:r>
              <a:rPr lang="en-US" sz="1200" dirty="0">
                <a:latin typeface="Avenir Next" panose="020B0503020202020204" pitchFamily="34" charset="0"/>
                <a:cs typeface="Arial" panose="020B0604020202020204" pitchFamily="34" charset="0"/>
              </a:rPr>
              <a:t>’.</a:t>
            </a:r>
            <a:endParaRPr lang="en-GB" sz="1200" dirty="0">
              <a:latin typeface="Avenir Next" panose="020B0503020202020204" pitchFamily="34" charset="0"/>
              <a:cs typeface="Arial" panose="020B0604020202020204" pitchFamily="34" charset="0"/>
            </a:endParaRPr>
          </a:p>
        </p:txBody>
      </p:sp>
      <p:sp>
        <p:nvSpPr>
          <p:cNvPr id="19" name="Speech Bubble: Rectangle with Corners Rounded 1">
            <a:extLst>
              <a:ext uri="{FF2B5EF4-FFF2-40B4-BE49-F238E27FC236}">
                <a16:creationId xmlns:a16="http://schemas.microsoft.com/office/drawing/2014/main" id="{545715A5-E7F5-F718-B68F-28CA5171D77A}"/>
              </a:ext>
            </a:extLst>
          </p:cNvPr>
          <p:cNvSpPr/>
          <p:nvPr/>
        </p:nvSpPr>
        <p:spPr>
          <a:xfrm>
            <a:off x="6961822" y="2699511"/>
            <a:ext cx="4767614" cy="2174968"/>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rPr>
              <a:t>Funding. This always comes down to funding. A vast amount of the court estate has been sold. </a:t>
            </a:r>
            <a:r>
              <a:rPr lang="en-US" sz="1200" dirty="0" err="1">
                <a:latin typeface="Avenir Next" panose="020B0503020202020204" pitchFamily="34" charset="0"/>
              </a:rPr>
              <a:t>Centralised</a:t>
            </a:r>
            <a:r>
              <a:rPr lang="en-US" sz="1200" dirty="0">
                <a:latin typeface="Avenir Next" panose="020B0503020202020204" pitchFamily="34" charset="0"/>
              </a:rPr>
              <a:t> court buildings do not work. There should be local courts. Funding to repair the court buildings. Funding to pay staff in the whole of the CJS. Stop putting all of the work on Legal Advisers in Court. Stop spying on them via CVP and have admin actually do the admin. Funding of how solicitors and barristers are paid so we can have retention of solicitors, younger duty solicitors etc. Removal of Common Platform; if a digital system is needed then port over DCS from the Crown Court.</a:t>
            </a:r>
            <a:endParaRPr lang="en-GB" sz="1200" dirty="0">
              <a:latin typeface="Avenir Next" panose="020B0503020202020204" pitchFamily="34" charset="0"/>
            </a:endParaRPr>
          </a:p>
        </p:txBody>
      </p:sp>
    </p:spTree>
    <p:extLst>
      <p:ext uri="{BB962C8B-B14F-4D97-AF65-F5344CB8AC3E}">
        <p14:creationId xmlns:p14="http://schemas.microsoft.com/office/powerpoint/2010/main" val="48864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A30F266F-5F0B-B322-FDA6-3F34837D430A}"/>
              </a:ext>
            </a:extLst>
          </p:cNvPr>
          <p:cNvPicPr>
            <a:picLocks noChangeAspect="1"/>
          </p:cNvPicPr>
          <p:nvPr/>
        </p:nvPicPr>
        <p:blipFill>
          <a:blip r:embed="rId2"/>
          <a:stretch>
            <a:fillRect/>
          </a:stretch>
        </p:blipFill>
        <p:spPr>
          <a:xfrm>
            <a:off x="-1"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3" name="TextBox 2">
            <a:extLst>
              <a:ext uri="{FF2B5EF4-FFF2-40B4-BE49-F238E27FC236}">
                <a16:creationId xmlns:a16="http://schemas.microsoft.com/office/drawing/2014/main" id="{2C8EE4DE-B453-9B8F-EE77-643D2B4A5C76}"/>
              </a:ext>
            </a:extLst>
          </p:cNvPr>
          <p:cNvSpPr txBox="1"/>
          <p:nvPr/>
        </p:nvSpPr>
        <p:spPr>
          <a:xfrm>
            <a:off x="748317" y="902427"/>
            <a:ext cx="4818992" cy="646331"/>
          </a:xfrm>
          <a:prstGeom prst="rect">
            <a:avLst/>
          </a:prstGeom>
          <a:noFill/>
        </p:spPr>
        <p:txBody>
          <a:bodyPr wrap="square" rtlCol="0">
            <a:spAutoFit/>
          </a:bodyPr>
          <a:lstStyle/>
          <a:p>
            <a:r>
              <a:rPr lang="en-GB" dirty="0">
                <a:latin typeface="Times" pitchFamily="2" charset="0"/>
                <a:cs typeface="Arial" panose="020B0604020202020204" pitchFamily="34" charset="0"/>
              </a:rPr>
              <a:t>Improved communication, between parties and with the court</a:t>
            </a:r>
          </a:p>
        </p:txBody>
      </p:sp>
      <p:sp>
        <p:nvSpPr>
          <p:cNvPr id="4" name="Speech Bubble: Rectangle 2">
            <a:extLst>
              <a:ext uri="{FF2B5EF4-FFF2-40B4-BE49-F238E27FC236}">
                <a16:creationId xmlns:a16="http://schemas.microsoft.com/office/drawing/2014/main" id="{8D6F4FC3-E40B-7A2F-3633-4769011F9D5A}"/>
              </a:ext>
            </a:extLst>
          </p:cNvPr>
          <p:cNvSpPr/>
          <p:nvPr/>
        </p:nvSpPr>
        <p:spPr>
          <a:xfrm>
            <a:off x="1344639" y="2649668"/>
            <a:ext cx="2845934" cy="1902048"/>
          </a:xfrm>
          <a:prstGeom prst="wedgeRectCallout">
            <a:avLst>
              <a:gd name="adj1" fmla="val 61117"/>
              <a:gd name="adj2" fmla="val -33759"/>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‘The Government must be willing to resolve the current barrister pay dispute. The Crown should be willing to review the older cases thoroughly and be willing and engage open dialogue with the </a:t>
            </a:r>
            <a:r>
              <a:rPr lang="en-US" sz="1100" dirty="0" err="1">
                <a:latin typeface="Avenir Next" panose="020B0503020202020204" pitchFamily="34" charset="0"/>
                <a:cs typeface="Arial" panose="020B0604020202020204" pitchFamily="34" charset="0"/>
              </a:rPr>
              <a:t>defence</a:t>
            </a:r>
            <a:r>
              <a:rPr lang="en-US" sz="1100" dirty="0">
                <a:latin typeface="Avenir Next" panose="020B0503020202020204" pitchFamily="34" charset="0"/>
                <a:cs typeface="Arial" panose="020B0604020202020204" pitchFamily="34" charset="0"/>
              </a:rPr>
              <a:t> in relation to accepting alternate pleas or discontinuing some matters where there is little prospect of a successful prosecution at this stage’.</a:t>
            </a:r>
            <a:endParaRPr lang="en-GB" sz="1100" dirty="0">
              <a:latin typeface="Avenir Next" panose="020B0503020202020204" pitchFamily="34" charset="0"/>
              <a:cs typeface="Arial" panose="020B0604020202020204" pitchFamily="34" charset="0"/>
            </a:endParaRPr>
          </a:p>
        </p:txBody>
      </p:sp>
      <p:sp>
        <p:nvSpPr>
          <p:cNvPr id="6" name="Speech Bubble: Rectangle 3">
            <a:extLst>
              <a:ext uri="{FF2B5EF4-FFF2-40B4-BE49-F238E27FC236}">
                <a16:creationId xmlns:a16="http://schemas.microsoft.com/office/drawing/2014/main" id="{D10B4365-63DB-C8E0-AEB6-39EBBCECED39}"/>
              </a:ext>
            </a:extLst>
          </p:cNvPr>
          <p:cNvSpPr/>
          <p:nvPr/>
        </p:nvSpPr>
        <p:spPr>
          <a:xfrm>
            <a:off x="749619" y="1751717"/>
            <a:ext cx="4035974" cy="735724"/>
          </a:xfrm>
          <a:prstGeom prst="wedgeRectCallout">
            <a:avLst>
              <a:gd name="adj1" fmla="val 13073"/>
              <a:gd name="adj2" fmla="val -6435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 ‘It would also help if it was possible for parties or at least solicitors to be able to speak to the actual court in question which many times is now impossible’. </a:t>
            </a:r>
            <a:endParaRPr lang="en-GB" sz="1100" dirty="0">
              <a:latin typeface="Avenir Next" panose="020B0503020202020204" pitchFamily="34" charset="0"/>
              <a:cs typeface="Arial" panose="020B0604020202020204" pitchFamily="34" charset="0"/>
            </a:endParaRPr>
          </a:p>
        </p:txBody>
      </p:sp>
      <p:sp>
        <p:nvSpPr>
          <p:cNvPr id="7" name="Speech Bubble: Rectangle with Corners Rounded 4">
            <a:extLst>
              <a:ext uri="{FF2B5EF4-FFF2-40B4-BE49-F238E27FC236}">
                <a16:creationId xmlns:a16="http://schemas.microsoft.com/office/drawing/2014/main" id="{5610D563-B861-C527-DCBE-A4D3568AF364}"/>
              </a:ext>
            </a:extLst>
          </p:cNvPr>
          <p:cNvSpPr/>
          <p:nvPr/>
        </p:nvSpPr>
        <p:spPr>
          <a:xfrm>
            <a:off x="752385" y="4689261"/>
            <a:ext cx="3590334" cy="1814167"/>
          </a:xfrm>
          <a:prstGeom prst="wedgeRoundRectCallout">
            <a:avLst>
              <a:gd name="adj1" fmla="val -57258"/>
              <a:gd name="adj2" fmla="val -48345"/>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‘I’d suggest better communication from Prosecution to </a:t>
            </a:r>
            <a:r>
              <a:rPr lang="en-US" sz="1100" dirty="0" err="1">
                <a:latin typeface="Avenir Next" panose="020B0503020202020204" pitchFamily="34" charset="0"/>
                <a:cs typeface="Arial" panose="020B0604020202020204" pitchFamily="34" charset="0"/>
              </a:rPr>
              <a:t>Defence</a:t>
            </a:r>
            <a:r>
              <a:rPr lang="en-US" sz="1100" dirty="0">
                <a:latin typeface="Avenir Next" panose="020B0503020202020204" pitchFamily="34" charset="0"/>
                <a:cs typeface="Arial" panose="020B0604020202020204" pitchFamily="34" charset="0"/>
              </a:rPr>
              <a:t> ahead of the first hearing to resolve any issues which could cause delay at the first hearing - </a:t>
            </a:r>
            <a:r>
              <a:rPr lang="en-US" sz="1100" dirty="0" err="1">
                <a:latin typeface="Avenir Next" panose="020B0503020202020204" pitchFamily="34" charset="0"/>
                <a:cs typeface="Arial" panose="020B0604020202020204" pitchFamily="34" charset="0"/>
              </a:rPr>
              <a:t>ie</a:t>
            </a:r>
            <a:r>
              <a:rPr lang="en-US" sz="1100" dirty="0">
                <a:latin typeface="Avenir Next" panose="020B0503020202020204" pitchFamily="34" charset="0"/>
                <a:cs typeface="Arial" panose="020B0604020202020204" pitchFamily="34" charset="0"/>
              </a:rPr>
              <a:t>. requesting access to key CCTV evidence to have ready for the morning of the first hearing, rather than eventually getting it through from the “CPS admin team” hours later on the day of the hearing. Or discussing potential plea offers ahead of the hearing </a:t>
            </a:r>
            <a:r>
              <a:rPr lang="en-US" sz="1100" dirty="0" err="1">
                <a:latin typeface="Avenir Next" panose="020B0503020202020204" pitchFamily="34" charset="0"/>
                <a:cs typeface="Arial" panose="020B0604020202020204" pitchFamily="34" charset="0"/>
              </a:rPr>
              <a:t>etc</a:t>
            </a:r>
            <a:r>
              <a:rPr lang="en-US" sz="1100" dirty="0">
                <a:latin typeface="Avenir Next" panose="020B0503020202020204" pitchFamily="34" charset="0"/>
                <a:cs typeface="Arial" panose="020B0604020202020204" pitchFamily="34" charset="0"/>
              </a:rPr>
              <a:t>’.</a:t>
            </a:r>
            <a:endParaRPr lang="en-GB" sz="1100" dirty="0">
              <a:latin typeface="Avenir Next" panose="020B0503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6EC04F-DBE8-8014-76FC-54B0D5D937C6}"/>
              </a:ext>
            </a:extLst>
          </p:cNvPr>
          <p:cNvSpPr txBox="1"/>
          <p:nvPr/>
        </p:nvSpPr>
        <p:spPr>
          <a:xfrm>
            <a:off x="5940290" y="931246"/>
            <a:ext cx="4335517" cy="369332"/>
          </a:xfrm>
          <a:prstGeom prst="rect">
            <a:avLst/>
          </a:prstGeom>
          <a:noFill/>
        </p:spPr>
        <p:txBody>
          <a:bodyPr wrap="square" rtlCol="0">
            <a:spAutoFit/>
          </a:bodyPr>
          <a:lstStyle/>
          <a:p>
            <a:r>
              <a:rPr lang="en-GB" dirty="0">
                <a:latin typeface="Times" pitchFamily="2" charset="0"/>
                <a:cs typeface="Arial" panose="020B0604020202020204" pitchFamily="34" charset="0"/>
              </a:rPr>
              <a:t>Improved</a:t>
            </a:r>
            <a:r>
              <a:rPr lang="en-GB" sz="1200" b="1" dirty="0">
                <a:latin typeface="Arial" panose="020B0604020202020204" pitchFamily="34" charset="0"/>
                <a:cs typeface="Arial" panose="020B0604020202020204" pitchFamily="34" charset="0"/>
              </a:rPr>
              <a:t> </a:t>
            </a:r>
            <a:r>
              <a:rPr lang="en-GB" dirty="0">
                <a:latin typeface="Times" pitchFamily="2" charset="0"/>
                <a:cs typeface="Arial" panose="020B0604020202020204" pitchFamily="34" charset="0"/>
              </a:rPr>
              <a:t>monitoring &amp; management</a:t>
            </a:r>
          </a:p>
        </p:txBody>
      </p:sp>
      <p:sp>
        <p:nvSpPr>
          <p:cNvPr id="9" name="Speech Bubble: Rectangle 6">
            <a:extLst>
              <a:ext uri="{FF2B5EF4-FFF2-40B4-BE49-F238E27FC236}">
                <a16:creationId xmlns:a16="http://schemas.microsoft.com/office/drawing/2014/main" id="{9701F764-015A-6266-8D3C-526114DD6D2E}"/>
              </a:ext>
            </a:extLst>
          </p:cNvPr>
          <p:cNvSpPr/>
          <p:nvPr/>
        </p:nvSpPr>
        <p:spPr>
          <a:xfrm>
            <a:off x="9601042" y="763927"/>
            <a:ext cx="1923656" cy="461665"/>
          </a:xfrm>
          <a:prstGeom prst="wedgeRectCallout">
            <a:avLst>
              <a:gd name="adj1" fmla="val -57877"/>
              <a:gd name="adj2" fmla="val -12628"/>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rPr>
              <a:t>‘Get rid of warned lists’</a:t>
            </a:r>
            <a:endParaRPr lang="en-GB" sz="1200" dirty="0">
              <a:latin typeface="Avenir Next" panose="020B0503020202020204" pitchFamily="34" charset="0"/>
            </a:endParaRPr>
          </a:p>
        </p:txBody>
      </p:sp>
      <p:sp>
        <p:nvSpPr>
          <p:cNvPr id="10" name="Speech Bubble: Rectangle with Corners Rounded 7">
            <a:extLst>
              <a:ext uri="{FF2B5EF4-FFF2-40B4-BE49-F238E27FC236}">
                <a16:creationId xmlns:a16="http://schemas.microsoft.com/office/drawing/2014/main" id="{C131D929-3CC7-3B7B-2B3F-D8BD86530E1E}"/>
              </a:ext>
            </a:extLst>
          </p:cNvPr>
          <p:cNvSpPr/>
          <p:nvPr/>
        </p:nvSpPr>
        <p:spPr>
          <a:xfrm>
            <a:off x="6496737" y="1613759"/>
            <a:ext cx="1819343" cy="973809"/>
          </a:xfrm>
          <a:prstGeom prst="wedgeRoundRectCallout">
            <a:avLst>
              <a:gd name="adj1" fmla="val 51957"/>
              <a:gd name="adj2" fmla="val -51474"/>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‘A lot of delay is caused by the judiciary not managing cases proactively’. </a:t>
            </a:r>
            <a:endParaRPr lang="en-GB" sz="1200" dirty="0">
              <a:latin typeface="Avenir Next" panose="020B0503020202020204" pitchFamily="34" charset="0"/>
              <a:cs typeface="Arial" panose="020B0604020202020204" pitchFamily="34" charset="0"/>
            </a:endParaRPr>
          </a:p>
        </p:txBody>
      </p:sp>
      <p:sp>
        <p:nvSpPr>
          <p:cNvPr id="11" name="Speech Bubble: Rectangle with Corners Rounded 8">
            <a:extLst>
              <a:ext uri="{FF2B5EF4-FFF2-40B4-BE49-F238E27FC236}">
                <a16:creationId xmlns:a16="http://schemas.microsoft.com/office/drawing/2014/main" id="{94F0DF25-4335-0442-3815-FD95CB93FF6F}"/>
              </a:ext>
            </a:extLst>
          </p:cNvPr>
          <p:cNvSpPr/>
          <p:nvPr/>
        </p:nvSpPr>
        <p:spPr>
          <a:xfrm>
            <a:off x="8938288" y="1550697"/>
            <a:ext cx="2504093" cy="1276875"/>
          </a:xfrm>
          <a:prstGeom prst="wedgeRoundRectCallout">
            <a:avLst>
              <a:gd name="adj1" fmla="val -31914"/>
              <a:gd name="adj2" fmla="val -67884"/>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Next" panose="020B0503020202020204" pitchFamily="34" charset="0"/>
                <a:cs typeface="Arial" panose="020B0604020202020204" pitchFamily="34" charset="0"/>
              </a:rPr>
              <a:t>‘Greater monitoring of regularly empty court rooms so as to allocate hearings to what would be otherwise unused court rooms’</a:t>
            </a:r>
            <a:endParaRPr lang="en-GB" sz="1200" dirty="0">
              <a:latin typeface="Avenir Next" panose="020B0503020202020204" pitchFamily="34" charset="0"/>
              <a:cs typeface="Arial" panose="020B0604020202020204" pitchFamily="34" charset="0"/>
            </a:endParaRPr>
          </a:p>
        </p:txBody>
      </p:sp>
      <p:sp>
        <p:nvSpPr>
          <p:cNvPr id="12" name="Speech Bubble: Rectangle 9">
            <a:extLst>
              <a:ext uri="{FF2B5EF4-FFF2-40B4-BE49-F238E27FC236}">
                <a16:creationId xmlns:a16="http://schemas.microsoft.com/office/drawing/2014/main" id="{46E0F9EE-F397-69DE-74F4-25174E3FD708}"/>
              </a:ext>
            </a:extLst>
          </p:cNvPr>
          <p:cNvSpPr/>
          <p:nvPr/>
        </p:nvSpPr>
        <p:spPr>
          <a:xfrm>
            <a:off x="9197575" y="3348526"/>
            <a:ext cx="2730591" cy="1231653"/>
          </a:xfrm>
          <a:prstGeom prst="wedgeRectCallout">
            <a:avLst>
              <a:gd name="adj1" fmla="val -37018"/>
              <a:gd name="adj2" fmla="val -56543"/>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‘Answer the phones. Reply to emails, list cases for initial hearings within a year of getting papers, try even sending out court orders that were dictated by a judge three weeks ago giving two weeks to comply but which are week out of date by the time you get them’.</a:t>
            </a:r>
            <a:endParaRPr lang="en-GB" sz="1100" dirty="0">
              <a:latin typeface="Avenir Next" panose="020B0503020202020204" pitchFamily="34" charset="0"/>
              <a:cs typeface="Arial" panose="020B0604020202020204" pitchFamily="34" charset="0"/>
            </a:endParaRPr>
          </a:p>
        </p:txBody>
      </p:sp>
      <p:sp>
        <p:nvSpPr>
          <p:cNvPr id="13" name="Speech Bubble: Oval 10">
            <a:extLst>
              <a:ext uri="{FF2B5EF4-FFF2-40B4-BE49-F238E27FC236}">
                <a16:creationId xmlns:a16="http://schemas.microsoft.com/office/drawing/2014/main" id="{193FF291-3881-3E1B-9F71-CE7DF60353D0}"/>
              </a:ext>
            </a:extLst>
          </p:cNvPr>
          <p:cNvSpPr/>
          <p:nvPr/>
        </p:nvSpPr>
        <p:spPr>
          <a:xfrm>
            <a:off x="6388349" y="2820104"/>
            <a:ext cx="2289154" cy="1683757"/>
          </a:xfrm>
          <a:prstGeom prst="wedgeEllipseCallout">
            <a:avLst>
              <a:gd name="adj1" fmla="val -52013"/>
              <a:gd name="adj2" fmla="val -37439"/>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‘Better diary management - not listing for trial at allocation - and only listing once the parties have filed dates to avoid, fixing the dates’.</a:t>
            </a:r>
            <a:endParaRPr lang="en-GB" sz="1100" dirty="0">
              <a:latin typeface="Avenir Next" panose="020B0503020202020204" pitchFamily="34" charset="0"/>
              <a:cs typeface="Arial" panose="020B0604020202020204" pitchFamily="34" charset="0"/>
            </a:endParaRPr>
          </a:p>
        </p:txBody>
      </p:sp>
      <p:sp>
        <p:nvSpPr>
          <p:cNvPr id="15" name="Speech Bubble: Rectangle 11">
            <a:extLst>
              <a:ext uri="{FF2B5EF4-FFF2-40B4-BE49-F238E27FC236}">
                <a16:creationId xmlns:a16="http://schemas.microsoft.com/office/drawing/2014/main" id="{98C66ECE-7245-18DF-8EF2-50B1407196F9}"/>
              </a:ext>
            </a:extLst>
          </p:cNvPr>
          <p:cNvSpPr/>
          <p:nvPr/>
        </p:nvSpPr>
        <p:spPr>
          <a:xfrm>
            <a:off x="5940291" y="4927276"/>
            <a:ext cx="3847881" cy="1814167"/>
          </a:xfrm>
          <a:prstGeom prst="wedgeRectCallout">
            <a:avLst>
              <a:gd name="adj1" fmla="val -25162"/>
              <a:gd name="adj2" fmla="val -67786"/>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‘Ensure important material with CPS is provided to the </a:t>
            </a:r>
            <a:r>
              <a:rPr lang="en-US" sz="1100" dirty="0" err="1">
                <a:latin typeface="Avenir Next" panose="020B0503020202020204" pitchFamily="34" charset="0"/>
                <a:cs typeface="Arial" panose="020B0604020202020204" pitchFamily="34" charset="0"/>
              </a:rPr>
              <a:t>defence</a:t>
            </a:r>
            <a:r>
              <a:rPr lang="en-US" sz="1100" dirty="0">
                <a:latin typeface="Avenir Next" panose="020B0503020202020204" pitchFamily="34" charset="0"/>
                <a:cs typeface="Arial" panose="020B0604020202020204" pitchFamily="34" charset="0"/>
              </a:rPr>
              <a:t> at the earliest stage, </a:t>
            </a:r>
            <a:r>
              <a:rPr lang="en-US" sz="1100" dirty="0" err="1">
                <a:latin typeface="Avenir Next" panose="020B0503020202020204" pitchFamily="34" charset="0"/>
                <a:cs typeface="Arial" panose="020B0604020202020204" pitchFamily="34" charset="0"/>
              </a:rPr>
              <a:t>eg</a:t>
            </a:r>
            <a:r>
              <a:rPr lang="en-US" sz="1100" dirty="0">
                <a:latin typeface="Avenir Next" panose="020B0503020202020204" pitchFamily="34" charset="0"/>
                <a:cs typeface="Arial" panose="020B0604020202020204" pitchFamily="34" charset="0"/>
              </a:rPr>
              <a:t> CCTV so there can be active discussions and case management at mags and PTPH. Bail cases that go off for 12-18 months are not going to resolve in the majority of cases as defendants will just put it off and pretend it is not going to happen. PTR's after stage 3 could assist but only where you have proactive Judges’.</a:t>
            </a:r>
            <a:endParaRPr lang="en-GB" sz="1100" dirty="0">
              <a:latin typeface="Avenir Next" panose="020B0503020202020204" pitchFamily="34" charset="0"/>
              <a:cs typeface="Arial" panose="020B0604020202020204" pitchFamily="34" charset="0"/>
            </a:endParaRPr>
          </a:p>
        </p:txBody>
      </p:sp>
    </p:spTree>
    <p:extLst>
      <p:ext uri="{BB962C8B-B14F-4D97-AF65-F5344CB8AC3E}">
        <p14:creationId xmlns:p14="http://schemas.microsoft.com/office/powerpoint/2010/main" val="3347872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an, device&#10;&#10;Description automatically generated">
            <a:extLst>
              <a:ext uri="{FF2B5EF4-FFF2-40B4-BE49-F238E27FC236}">
                <a16:creationId xmlns:a16="http://schemas.microsoft.com/office/drawing/2014/main" id="{670BA1BE-A847-1985-0B30-F8EA25D56AB5}"/>
              </a:ext>
            </a:extLst>
          </p:cNvPr>
          <p:cNvPicPr>
            <a:picLocks noChangeAspect="1"/>
          </p:cNvPicPr>
          <p:nvPr/>
        </p:nvPicPr>
        <p:blipFill>
          <a:blip r:embed="rId2"/>
          <a:stretch>
            <a:fillRect/>
          </a:stretch>
        </p:blipFill>
        <p:spPr>
          <a:xfrm>
            <a:off x="1974428" y="1297458"/>
            <a:ext cx="5702300" cy="5702300"/>
          </a:xfrm>
          <a:prstGeom prst="rect">
            <a:avLst/>
          </a:prstGeom>
          <a:effectLst>
            <a:softEdge rad="12700"/>
          </a:effectLst>
        </p:spPr>
      </p:pic>
      <p:pic>
        <p:nvPicPr>
          <p:cNvPr id="5" name="Picture 4" descr="A picture containing background pattern&#10;&#10;Description automatically generated">
            <a:extLst>
              <a:ext uri="{FF2B5EF4-FFF2-40B4-BE49-F238E27FC236}">
                <a16:creationId xmlns:a16="http://schemas.microsoft.com/office/drawing/2014/main" id="{40A7665C-9FD5-25CA-07E9-846D82B7471B}"/>
              </a:ext>
            </a:extLst>
          </p:cNvPr>
          <p:cNvPicPr>
            <a:picLocks noChangeAspect="1"/>
          </p:cNvPicPr>
          <p:nvPr/>
        </p:nvPicPr>
        <p:blipFill>
          <a:blip r:embed="rId3"/>
          <a:stretch>
            <a:fillRect/>
          </a:stretch>
        </p:blipFill>
        <p:spPr>
          <a:xfrm>
            <a:off x="-1" y="0"/>
            <a:ext cx="3792341" cy="6549082"/>
          </a:xfrm>
          <a:prstGeom prst="rect">
            <a:avLst/>
          </a:prstGeom>
        </p:spPr>
      </p:pic>
      <p:sp>
        <p:nvSpPr>
          <p:cNvPr id="2" name="TextBox 1">
            <a:extLst>
              <a:ext uri="{FF2B5EF4-FFF2-40B4-BE49-F238E27FC236}">
                <a16:creationId xmlns:a16="http://schemas.microsoft.com/office/drawing/2014/main" id="{DB431A92-507F-6686-AF3F-C5DE638CED42}"/>
              </a:ext>
            </a:extLst>
          </p:cNvPr>
          <p:cNvSpPr txBox="1"/>
          <p:nvPr/>
        </p:nvSpPr>
        <p:spPr>
          <a:xfrm>
            <a:off x="6739441" y="2598003"/>
            <a:ext cx="3478131" cy="830997"/>
          </a:xfrm>
          <a:prstGeom prst="rect">
            <a:avLst/>
          </a:prstGeom>
          <a:noFill/>
        </p:spPr>
        <p:txBody>
          <a:bodyPr wrap="square" rtlCol="0">
            <a:spAutoFit/>
          </a:bodyPr>
          <a:lstStyle/>
          <a:p>
            <a:r>
              <a:rPr lang="en-GB" sz="4800" dirty="0">
                <a:solidFill>
                  <a:srgbClr val="014E70"/>
                </a:solidFill>
                <a:latin typeface="Times" pitchFamily="2" charset="0"/>
                <a:ea typeface="Tinos" panose="02020603050405020304" pitchFamily="18" charset="0"/>
                <a:cs typeface="Arial" panose="020B0604020202020204" pitchFamily="34" charset="0"/>
              </a:rPr>
              <a:t>Appendix</a:t>
            </a:r>
          </a:p>
        </p:txBody>
      </p:sp>
    </p:spTree>
    <p:extLst>
      <p:ext uri="{BB962C8B-B14F-4D97-AF65-F5344CB8AC3E}">
        <p14:creationId xmlns:p14="http://schemas.microsoft.com/office/powerpoint/2010/main" val="295994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2"/>
          <a:stretch>
            <a:fillRect/>
          </a:stretch>
        </p:blipFill>
        <p:spPr>
          <a:xfrm>
            <a:off x="9108306" y="126601"/>
            <a:ext cx="2750061" cy="934135"/>
          </a:xfrm>
          <a:prstGeom prst="rect">
            <a:avLst/>
          </a:prstGeom>
        </p:spPr>
      </p:pic>
      <p:sp>
        <p:nvSpPr>
          <p:cNvPr id="6" name="Title 3">
            <a:extLst>
              <a:ext uri="{FF2B5EF4-FFF2-40B4-BE49-F238E27FC236}">
                <a16:creationId xmlns:a16="http://schemas.microsoft.com/office/drawing/2014/main" id="{C9E45EA2-77BC-F041-8B0B-E3674C13738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600" dirty="0">
                <a:latin typeface="Times" pitchFamily="2" charset="0"/>
              </a:rPr>
              <a:t>London</a:t>
            </a:r>
          </a:p>
        </p:txBody>
      </p:sp>
      <p:graphicFrame>
        <p:nvGraphicFramePr>
          <p:cNvPr id="7" name="Content Placeholder 10">
            <a:extLst>
              <a:ext uri="{FF2B5EF4-FFF2-40B4-BE49-F238E27FC236}">
                <a16:creationId xmlns:a16="http://schemas.microsoft.com/office/drawing/2014/main" id="{E7BBAB57-B71A-FFBC-4134-461FE0674555}"/>
              </a:ext>
            </a:extLst>
          </p:cNvPr>
          <p:cNvGraphicFramePr>
            <a:graphicFrameLocks/>
          </p:cNvGraphicFramePr>
          <p:nvPr>
            <p:extLst>
              <p:ext uri="{D42A27DB-BD31-4B8C-83A1-F6EECF244321}">
                <p14:modId xmlns:p14="http://schemas.microsoft.com/office/powerpoint/2010/main" val="2986572107"/>
              </p:ext>
            </p:extLst>
          </p:nvPr>
        </p:nvGraphicFramePr>
        <p:xfrm>
          <a:off x="6172199" y="1346200"/>
          <a:ext cx="5607051" cy="4662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034E653D-1DF2-95CB-1757-393811C8B233}"/>
              </a:ext>
            </a:extLst>
          </p:cNvPr>
          <p:cNvGraphicFramePr>
            <a:graphicFrameLocks/>
          </p:cNvGraphicFramePr>
          <p:nvPr>
            <p:extLst>
              <p:ext uri="{D42A27DB-BD31-4B8C-83A1-F6EECF244321}">
                <p14:modId xmlns:p14="http://schemas.microsoft.com/office/powerpoint/2010/main" val="2839314986"/>
              </p:ext>
            </p:extLst>
          </p:nvPr>
        </p:nvGraphicFramePr>
        <p:xfrm>
          <a:off x="286407" y="1346200"/>
          <a:ext cx="5552090" cy="466271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FF5839C-3E9C-4A1B-819A-75B2FBDEAB75}"/>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25</a:t>
            </a:r>
          </a:p>
        </p:txBody>
      </p:sp>
    </p:spTree>
    <p:extLst>
      <p:ext uri="{BB962C8B-B14F-4D97-AF65-F5344CB8AC3E}">
        <p14:creationId xmlns:p14="http://schemas.microsoft.com/office/powerpoint/2010/main" val="239576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2" name="Table 11">
            <a:extLst>
              <a:ext uri="{FF2B5EF4-FFF2-40B4-BE49-F238E27FC236}">
                <a16:creationId xmlns:a16="http://schemas.microsoft.com/office/drawing/2014/main" id="{C9167736-8DB3-15DC-396A-FB91F5A873A9}"/>
              </a:ext>
            </a:extLst>
          </p:cNvPr>
          <p:cNvGraphicFramePr>
            <a:graphicFrameLocks noGrp="1"/>
          </p:cNvGraphicFramePr>
          <p:nvPr>
            <p:extLst>
              <p:ext uri="{D42A27DB-BD31-4B8C-83A1-F6EECF244321}">
                <p14:modId xmlns:p14="http://schemas.microsoft.com/office/powerpoint/2010/main" val="1571425238"/>
              </p:ext>
            </p:extLst>
          </p:nvPr>
        </p:nvGraphicFramePr>
        <p:xfrm>
          <a:off x="333633" y="1168797"/>
          <a:ext cx="11633200" cy="5562602"/>
        </p:xfrm>
        <a:graphic>
          <a:graphicData uri="http://schemas.openxmlformats.org/drawingml/2006/table">
            <a:tbl>
              <a:tblPr firstRow="1" bandRow="1">
                <a:tableStyleId>{5C22544A-7EE6-4342-B048-85BDC9FD1C3A}</a:tableStyleId>
              </a:tblPr>
              <a:tblGrid>
                <a:gridCol w="3557743">
                  <a:extLst>
                    <a:ext uri="{9D8B030D-6E8A-4147-A177-3AD203B41FA5}">
                      <a16:colId xmlns:a16="http://schemas.microsoft.com/office/drawing/2014/main" val="2785112186"/>
                    </a:ext>
                  </a:extLst>
                </a:gridCol>
                <a:gridCol w="8075457">
                  <a:extLst>
                    <a:ext uri="{9D8B030D-6E8A-4147-A177-3AD203B41FA5}">
                      <a16:colId xmlns:a16="http://schemas.microsoft.com/office/drawing/2014/main" val="3351863939"/>
                    </a:ext>
                  </a:extLst>
                </a:gridCol>
              </a:tblGrid>
              <a:tr h="383212">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txBody>
                  <a:tcPr marL="6350" marR="6350" marT="6350" marB="0" anchor="ctr">
                    <a:solidFill>
                      <a:srgbClr val="0070C0"/>
                    </a:solidFill>
                  </a:tcPr>
                </a:tc>
                <a:extLst>
                  <a:ext uri="{0D108BD9-81ED-4DB2-BD59-A6C34878D82A}">
                    <a16:rowId xmlns:a16="http://schemas.microsoft.com/office/drawing/2014/main" val="1027547249"/>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Barnet Family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Few consultation rooms and toilets were awful - unclean</a:t>
                      </a:r>
                    </a:p>
                  </a:txBody>
                  <a:tcPr marL="6350" marR="6350" marT="6350" marB="0" anchor="ctr"/>
                </a:tc>
                <a:extLst>
                  <a:ext uri="{0D108BD9-81ED-4DB2-BD59-A6C34878D82A}">
                    <a16:rowId xmlns:a16="http://schemas.microsoft.com/office/drawing/2014/main" val="2678977953"/>
                  </a:ext>
                </a:extLst>
              </a:tr>
              <a:tr h="390675">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Central Family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only one drinking water machine, on 6th floor, often out of service - so can't get water anywhere in court building if it is not functioning. Advocates' room often has a number of lights not working. Not much space available.</a:t>
                      </a:r>
                    </a:p>
                  </a:txBody>
                  <a:tcPr marL="6350" marR="6350" marT="6350" marB="0" anchor="ctr"/>
                </a:tc>
                <a:extLst>
                  <a:ext uri="{0D108BD9-81ED-4DB2-BD59-A6C34878D82A}">
                    <a16:rowId xmlns:a16="http://schemas.microsoft.com/office/drawing/2014/main" val="4113845574"/>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Central Family Court</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Problems providing interpreters</a:t>
                      </a:r>
                    </a:p>
                  </a:txBody>
                  <a:tcPr marL="6350" marR="6350" marT="6350" marB="0" anchor="ctr"/>
                </a:tc>
                <a:extLst>
                  <a:ext uri="{0D108BD9-81ED-4DB2-BD59-A6C34878D82A}">
                    <a16:rowId xmlns:a16="http://schemas.microsoft.com/office/drawing/2014/main" val="1711610781"/>
                  </a:ext>
                </a:extLst>
              </a:tr>
              <a:tr h="66750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Central London County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 tired old relic totally unsuited for purpose- overcrowded and appalling quality. It was completely un-prepared for the closure of local London County Courts. When this was done in Manchester, Birmingham, or Leeds, those cities, at least, had large state-of-the-art buildings to take on the overflow. The London equivalent is frankly </a:t>
                      </a:r>
                      <a:r>
                        <a:rPr lang="en-US" sz="1100" b="0" i="0" u="none" strike="noStrike" dirty="0" err="1">
                          <a:solidFill>
                            <a:srgbClr val="000000"/>
                          </a:solidFill>
                          <a:effectLst/>
                          <a:latin typeface="Avenir Next" panose="020B0503020202020204" pitchFamily="34" charset="0"/>
                          <a:cs typeface="Arial" panose="020B0604020202020204" pitchFamily="34" charset="0"/>
                        </a:rPr>
                        <a:t>embarassing</a:t>
                      </a:r>
                      <a:r>
                        <a:rPr lang="en-US" sz="1100" b="0" i="0" u="none" strike="noStrike" dirty="0">
                          <a:solidFill>
                            <a:srgbClr val="000000"/>
                          </a:solidFill>
                          <a:effectLst/>
                          <a:latin typeface="Avenir Next" panose="020B0503020202020204" pitchFamily="34" charset="0"/>
                          <a:cs typeface="Arial" panose="020B0604020202020204" pitchFamily="34" charset="0"/>
                        </a:rPr>
                        <a:t> comparatively.</a:t>
                      </a:r>
                    </a:p>
                  </a:txBody>
                  <a:tcPr marL="6350" marR="6350" marT="6350" marB="0" anchor="ctr"/>
                </a:tc>
                <a:extLst>
                  <a:ext uri="{0D108BD9-81ED-4DB2-BD59-A6C34878D82A}">
                    <a16:rowId xmlns:a16="http://schemas.microsoft.com/office/drawing/2014/main" val="1312628647"/>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Commercial Court London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Investment needed for facilities and infrastructure and staffing.</a:t>
                      </a:r>
                    </a:p>
                  </a:txBody>
                  <a:tcPr marL="6350" marR="6350" marT="6350" marB="0" anchor="ctr"/>
                </a:tc>
                <a:extLst>
                  <a:ext uri="{0D108BD9-81ED-4DB2-BD59-A6C34878D82A}">
                    <a16:rowId xmlns:a16="http://schemas.microsoft.com/office/drawing/2014/main" val="668665994"/>
                  </a:ext>
                </a:extLst>
              </a:tr>
              <a:tr h="67230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Crown Court London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is, frankly, falling apart and in need of repair work. On one Court visit, the water supply stopped working for the whole building and everyone in the building had to be sent home overnight to return the next day. On a recent case, DARTS stopped working in one courtroom, and video screens stopped working in another, meaning we had to move multiple courts during the same case.</a:t>
                      </a:r>
                    </a:p>
                  </a:txBody>
                  <a:tcPr marL="6350" marR="6350" marT="6350" marB="0" anchor="ctr"/>
                </a:tc>
                <a:extLst>
                  <a:ext uri="{0D108BD9-81ED-4DB2-BD59-A6C34878D82A}">
                    <a16:rowId xmlns:a16="http://schemas.microsoft.com/office/drawing/2014/main" val="499111865"/>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Ealing Magistrates Court</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Security area too small. Security team vociferous</a:t>
                      </a:r>
                    </a:p>
                  </a:txBody>
                  <a:tcPr marL="6350" marR="6350" marT="6350" marB="0" anchor="ctr"/>
                </a:tc>
                <a:extLst>
                  <a:ext uri="{0D108BD9-81ED-4DB2-BD59-A6C34878D82A}">
                    <a16:rowId xmlns:a16="http://schemas.microsoft.com/office/drawing/2014/main" val="2239787915"/>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East London </a:t>
                      </a:r>
                    </a:p>
                  </a:txBody>
                  <a:tcPr marL="6350" marR="6350" marT="6350" marB="0" anchor="ctr"/>
                </a:tc>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No water facilities</a:t>
                      </a:r>
                    </a:p>
                  </a:txBody>
                  <a:tcPr marL="6350" marR="6350" marT="6350" marB="0" anchor="ctr"/>
                </a:tc>
                <a:extLst>
                  <a:ext uri="{0D108BD9-81ED-4DB2-BD59-A6C34878D82A}">
                    <a16:rowId xmlns:a16="http://schemas.microsoft.com/office/drawing/2014/main" val="3143906812"/>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East London Family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Taps leaking, plugs fallen through the floor and not working</a:t>
                      </a:r>
                    </a:p>
                  </a:txBody>
                  <a:tcPr marL="6350" marR="6350" marT="6350" marB="0" anchor="ctr"/>
                </a:tc>
                <a:extLst>
                  <a:ext uri="{0D108BD9-81ED-4DB2-BD59-A6C34878D82A}">
                    <a16:rowId xmlns:a16="http://schemas.microsoft.com/office/drawing/2014/main" val="1463091112"/>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Harrow Crown Court</a:t>
                      </a:r>
                    </a:p>
                  </a:txBody>
                  <a:tcPr marL="6350" marR="6350" marT="6350" marB="0" anchor="ctr"/>
                </a:tc>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Broken lift </a:t>
                      </a:r>
                    </a:p>
                  </a:txBody>
                  <a:tcPr marL="6350" marR="6350" marT="6350" marB="0" anchor="ctr"/>
                </a:tc>
                <a:extLst>
                  <a:ext uri="{0D108BD9-81ED-4DB2-BD59-A6C34878D82A}">
                    <a16:rowId xmlns:a16="http://schemas.microsoft.com/office/drawing/2014/main" val="953828668"/>
                  </a:ext>
                </a:extLst>
              </a:tr>
              <a:tr h="3832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Highbury corner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Barely any plug sockets to charge a laptop which are now obligatory.</a:t>
                      </a:r>
                    </a:p>
                  </a:txBody>
                  <a:tcPr marL="6350" marR="6350" marT="6350" marB="0" anchor="ctr"/>
                </a:tc>
                <a:extLst>
                  <a:ext uri="{0D108BD9-81ED-4DB2-BD59-A6C34878D82A}">
                    <a16:rowId xmlns:a16="http://schemas.microsoft.com/office/drawing/2014/main" val="543843978"/>
                  </a:ext>
                </a:extLst>
              </a:tr>
              <a:tr h="383212">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Highbury corner Thames Magistrates’ Court</a:t>
                      </a:r>
                    </a:p>
                  </a:txBody>
                  <a:tcPr marL="6350" marR="6350" marT="6350" marB="0" anchor="ctr"/>
                </a:tc>
                <a:tc>
                  <a:txBody>
                    <a:bodyPr/>
                    <a:lstStyle/>
                    <a:p>
                      <a:pPr algn="l" fontAlgn="b"/>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005713614"/>
                  </a:ext>
                </a:extLst>
              </a:tr>
            </a:tbl>
          </a:graphicData>
        </a:graphic>
      </p:graphicFrame>
    </p:spTree>
    <p:extLst>
      <p:ext uri="{BB962C8B-B14F-4D97-AF65-F5344CB8AC3E}">
        <p14:creationId xmlns:p14="http://schemas.microsoft.com/office/powerpoint/2010/main" val="321568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53AF8A-A398-22D8-96F6-DE7171A76716}"/>
              </a:ext>
            </a:extLst>
          </p:cNvPr>
          <p:cNvGraphicFramePr>
            <a:graphicFrameLocks noGrp="1"/>
          </p:cNvGraphicFramePr>
          <p:nvPr>
            <p:extLst>
              <p:ext uri="{D42A27DB-BD31-4B8C-83A1-F6EECF244321}">
                <p14:modId xmlns:p14="http://schemas.microsoft.com/office/powerpoint/2010/main" val="556654741"/>
              </p:ext>
            </p:extLst>
          </p:nvPr>
        </p:nvGraphicFramePr>
        <p:xfrm>
          <a:off x="383164" y="245125"/>
          <a:ext cx="11425671" cy="6306898"/>
        </p:xfrm>
        <a:graphic>
          <a:graphicData uri="http://schemas.openxmlformats.org/drawingml/2006/table">
            <a:tbl>
              <a:tblPr firstRow="1" bandRow="1">
                <a:tableStyleId>{5C22544A-7EE6-4342-B048-85BDC9FD1C3A}</a:tableStyleId>
              </a:tblPr>
              <a:tblGrid>
                <a:gridCol w="3164117">
                  <a:extLst>
                    <a:ext uri="{9D8B030D-6E8A-4147-A177-3AD203B41FA5}">
                      <a16:colId xmlns:a16="http://schemas.microsoft.com/office/drawing/2014/main" val="2585689529"/>
                    </a:ext>
                  </a:extLst>
                </a:gridCol>
                <a:gridCol w="8261554">
                  <a:extLst>
                    <a:ext uri="{9D8B030D-6E8A-4147-A177-3AD203B41FA5}">
                      <a16:colId xmlns:a16="http://schemas.microsoft.com/office/drawing/2014/main" val="1145135948"/>
                    </a:ext>
                  </a:extLst>
                </a:gridCol>
              </a:tblGrid>
              <a:tr h="260423">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FFFFFF"/>
                        </a:solidFill>
                        <a:effectLst/>
                        <a:latin typeface="Avenir Next" panose="020B0503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2813121170"/>
                  </a:ext>
                </a:extLst>
              </a:tr>
              <a:tr h="795066">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Highbury Magistrates Court </a:t>
                      </a:r>
                      <a:r>
                        <a:rPr lang="en-GB" sz="1100" b="0" i="0" u="none" strike="noStrike" dirty="0" err="1">
                          <a:solidFill>
                            <a:srgbClr val="000000"/>
                          </a:solidFill>
                          <a:effectLst/>
                          <a:latin typeface="Avenir Next" panose="020B0503020202020204" pitchFamily="34" charset="0"/>
                          <a:cs typeface="Arial" panose="020B0604020202020204" pitchFamily="34" charset="0"/>
                        </a:rPr>
                        <a:t>i</a:t>
                      </a:r>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Is filthy and has not been properly cleaned during or since the pandemic. The majority of the London </a:t>
                      </a:r>
                      <a:r>
                        <a:rPr lang="en-US" sz="1100" b="0" i="0" u="none" strike="noStrike" dirty="0" err="1">
                          <a:solidFill>
                            <a:srgbClr val="000000"/>
                          </a:solidFill>
                          <a:effectLst/>
                          <a:latin typeface="Avenir Next" panose="020B0503020202020204" pitchFamily="34" charset="0"/>
                          <a:cs typeface="Arial" panose="020B0604020202020204" pitchFamily="34" charset="0"/>
                        </a:rPr>
                        <a:t>Magistrates’s</a:t>
                      </a:r>
                      <a:r>
                        <a:rPr lang="en-US" sz="1100" b="0" i="0" u="none" strike="noStrike" dirty="0">
                          <a:solidFill>
                            <a:srgbClr val="000000"/>
                          </a:solidFill>
                          <a:effectLst/>
                          <a:latin typeface="Avenir Next" panose="020B0503020202020204" pitchFamily="34" charset="0"/>
                          <a:cs typeface="Arial" panose="020B0604020202020204" pitchFamily="34" charset="0"/>
                        </a:rPr>
                        <a:t> Courts are not cleaned well or regularly enough. Many have insufficient conference rooms Southwark and Isleworth are especially bad. Many courts have court rooms that are either too hot or too cold and jurors can be visibly uncomfortable I have experienced this at Snaresbrook and Harrow Crown Courts.</a:t>
                      </a:r>
                    </a:p>
                  </a:txBody>
                  <a:tcPr marL="6350" marR="6350" marT="6350" marB="0" anchor="ctr"/>
                </a:tc>
                <a:extLst>
                  <a:ext uri="{0D108BD9-81ED-4DB2-BD59-A6C34878D82A}">
                    <a16:rowId xmlns:a16="http://schemas.microsoft.com/office/drawing/2014/main" val="3192279014"/>
                  </a:ext>
                </a:extLst>
              </a:tr>
              <a:tr h="59816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Immigration Tribunal London,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Air conditioning not working properly. So loud the judge (who had hearing issues) could hardly hear anything being said and the air conditioning could not be shut off. Damp and damaged ceiling tiles in most tribunal buildings....generally but more specifically Croydon).</a:t>
                      </a:r>
                    </a:p>
                  </a:txBody>
                  <a:tcPr marL="6350" marR="6350" marT="6350" marB="0" anchor="ctr"/>
                </a:tc>
                <a:extLst>
                  <a:ext uri="{0D108BD9-81ED-4DB2-BD59-A6C34878D82A}">
                    <a16:rowId xmlns:a16="http://schemas.microsoft.com/office/drawing/2014/main" val="1811338804"/>
                  </a:ext>
                </a:extLst>
              </a:tr>
              <a:tr h="45318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Inner London Crown Court</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General refurbishments needed </a:t>
                      </a:r>
                    </a:p>
                  </a:txBody>
                  <a:tcPr marL="6350" marR="6350" marT="6350" marB="0" anchor="ctr"/>
                </a:tc>
                <a:extLst>
                  <a:ext uri="{0D108BD9-81ED-4DB2-BD59-A6C34878D82A}">
                    <a16:rowId xmlns:a16="http://schemas.microsoft.com/office/drawing/2014/main" val="814655950"/>
                  </a:ext>
                </a:extLst>
              </a:tr>
              <a:tr h="45318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Inner London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Building has poor heating taps don't well in toilets and just generally in a very poor shape.</a:t>
                      </a:r>
                    </a:p>
                  </a:txBody>
                  <a:tcPr marL="6350" marR="6350" marT="6350" marB="0" anchor="ctr"/>
                </a:tc>
                <a:extLst>
                  <a:ext uri="{0D108BD9-81ED-4DB2-BD59-A6C34878D82A}">
                    <a16:rowId xmlns:a16="http://schemas.microsoft.com/office/drawing/2014/main" val="4149518610"/>
                  </a:ext>
                </a:extLst>
              </a:tr>
              <a:tr h="61605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ISLEWORTH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 FOOD AVAILABLE AT ALL OVER LUNCH SAVE FOR UNHEALTHY CRISPS AND CHOCOLATE BARS WITH FIZZY DRINKS AND NOT CLOSE TO SHOPS OF ADEQUATE QUALITY; FILTHY ROOMS WITH DEAD FLIES; INSUFFICIENT CONFERENCE ROOMS. INSUFFICIENT STAFF; EMPTY COURT ROOMS PLACING OTHER COURTS UNDER PRESSURE WITH OVERLISTING CASES....</a:t>
                      </a:r>
                    </a:p>
                  </a:txBody>
                  <a:tcPr marL="6350" marR="6350" marT="6350" marB="0" anchor="ctr"/>
                </a:tc>
                <a:extLst>
                  <a:ext uri="{0D108BD9-81ED-4DB2-BD59-A6C34878D82A}">
                    <a16:rowId xmlns:a16="http://schemas.microsoft.com/office/drawing/2014/main" val="3792543886"/>
                  </a:ext>
                </a:extLst>
              </a:tr>
              <a:tr h="61605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Isleworth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is inconveniently located and there are very few conference rooms. Most are locked. The few available are ALWAYS airless and overheated. Generally the technology works but I have experience of trials being delayed while new screens are purchased for the jury. This should all be prepared in advance. Lack of conference space</a:t>
                      </a:r>
                    </a:p>
                  </a:txBody>
                  <a:tcPr marL="6350" marR="6350" marT="6350" marB="0" anchor="ctr"/>
                </a:tc>
                <a:extLst>
                  <a:ext uri="{0D108BD9-81ED-4DB2-BD59-A6C34878D82A}">
                    <a16:rowId xmlns:a16="http://schemas.microsoft.com/office/drawing/2014/main" val="2332737991"/>
                  </a:ext>
                </a:extLst>
              </a:tr>
              <a:tr h="45318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Isleworth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Very patchy mobile phone signal.</a:t>
                      </a:r>
                    </a:p>
                  </a:txBody>
                  <a:tcPr marL="6350" marR="6350" marT="6350" marB="0" anchor="ctr"/>
                </a:tc>
                <a:extLst>
                  <a:ext uri="{0D108BD9-81ED-4DB2-BD59-A6C34878D82A}">
                    <a16:rowId xmlns:a16="http://schemas.microsoft.com/office/drawing/2014/main" val="1296859961"/>
                  </a:ext>
                </a:extLst>
              </a:tr>
              <a:tr h="45318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Lavender Hill MC, London.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 or very limited refreshment facilities. Many have not even hot drink machines.</a:t>
                      </a:r>
                    </a:p>
                  </a:txBody>
                  <a:tcPr marL="6350" marR="6350" marT="6350" marB="0" anchor="ctr"/>
                </a:tc>
                <a:extLst>
                  <a:ext uri="{0D108BD9-81ED-4DB2-BD59-A6C34878D82A}">
                    <a16:rowId xmlns:a16="http://schemas.microsoft.com/office/drawing/2014/main" val="1687685718"/>
                  </a:ext>
                </a:extLst>
              </a:tr>
              <a:tr h="45318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London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Lack of private conference rooms</a:t>
                      </a:r>
                    </a:p>
                  </a:txBody>
                  <a:tcPr marL="6350" marR="6350" marT="6350" marB="0" anchor="ctr"/>
                </a:tc>
                <a:extLst>
                  <a:ext uri="{0D108BD9-81ED-4DB2-BD59-A6C34878D82A}">
                    <a16:rowId xmlns:a16="http://schemas.microsoft.com/office/drawing/2014/main" val="3132661776"/>
                  </a:ext>
                </a:extLst>
              </a:tr>
              <a:tr h="45318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London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Where to start? the facilities are disgusting old dirty rooms toilets not working Would be easier to name a London Court that isn't a complete disgrace in terms of building</a:t>
                      </a:r>
                    </a:p>
                  </a:txBody>
                  <a:tcPr marL="6350" marR="6350" marT="6350" marB="0" anchor="ctr"/>
                </a:tc>
                <a:extLst>
                  <a:ext uri="{0D108BD9-81ED-4DB2-BD59-A6C34878D82A}">
                    <a16:rowId xmlns:a16="http://schemas.microsoft.com/office/drawing/2014/main" val="1975341260"/>
                  </a:ext>
                </a:extLst>
              </a:tr>
              <a:tr h="45318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London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Media screens in courts not working to show evidence, seating broken, temperature of court rooms too high to work comfortably, advocate work area non-existent.</a:t>
                      </a:r>
                    </a:p>
                  </a:txBody>
                  <a:tcPr marL="6350" marR="6350" marT="6350" marB="0" anchor="ctr"/>
                </a:tc>
                <a:extLst>
                  <a:ext uri="{0D108BD9-81ED-4DB2-BD59-A6C34878D82A}">
                    <a16:rowId xmlns:a16="http://schemas.microsoft.com/office/drawing/2014/main" val="1390618527"/>
                  </a:ext>
                </a:extLst>
              </a:tr>
            </a:tbl>
          </a:graphicData>
        </a:graphic>
      </p:graphicFrame>
    </p:spTree>
    <p:extLst>
      <p:ext uri="{BB962C8B-B14F-4D97-AF65-F5344CB8AC3E}">
        <p14:creationId xmlns:p14="http://schemas.microsoft.com/office/powerpoint/2010/main" val="240553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413107" y="95148"/>
            <a:ext cx="2372494" cy="805884"/>
          </a:xfrm>
          <a:prstGeom prst="rect">
            <a:avLst/>
          </a:prstGeom>
        </p:spPr>
      </p:pic>
      <p:graphicFrame>
        <p:nvGraphicFramePr>
          <p:cNvPr id="2" name="Table 4">
            <a:extLst>
              <a:ext uri="{FF2B5EF4-FFF2-40B4-BE49-F238E27FC236}">
                <a16:creationId xmlns:a16="http://schemas.microsoft.com/office/drawing/2014/main" id="{5D696B0E-6621-97BA-2964-F3DA1ACAF470}"/>
              </a:ext>
            </a:extLst>
          </p:cNvPr>
          <p:cNvGraphicFramePr>
            <a:graphicFrameLocks noGrp="1"/>
          </p:cNvGraphicFramePr>
          <p:nvPr>
            <p:extLst>
              <p:ext uri="{D42A27DB-BD31-4B8C-83A1-F6EECF244321}">
                <p14:modId xmlns:p14="http://schemas.microsoft.com/office/powerpoint/2010/main" val="1715314085"/>
              </p:ext>
            </p:extLst>
          </p:nvPr>
        </p:nvGraphicFramePr>
        <p:xfrm>
          <a:off x="562978" y="901032"/>
          <a:ext cx="10761812" cy="5694218"/>
        </p:xfrm>
        <a:graphic>
          <a:graphicData uri="http://schemas.openxmlformats.org/drawingml/2006/table">
            <a:tbl>
              <a:tblPr firstRow="1" bandRow="1">
                <a:tableStyleId>{5C22544A-7EE6-4342-B048-85BDC9FD1C3A}</a:tableStyleId>
              </a:tblPr>
              <a:tblGrid>
                <a:gridCol w="1685925">
                  <a:extLst>
                    <a:ext uri="{9D8B030D-6E8A-4147-A177-3AD203B41FA5}">
                      <a16:colId xmlns:a16="http://schemas.microsoft.com/office/drawing/2014/main" val="3271884078"/>
                    </a:ext>
                  </a:extLst>
                </a:gridCol>
                <a:gridCol w="9075887">
                  <a:extLst>
                    <a:ext uri="{9D8B030D-6E8A-4147-A177-3AD203B41FA5}">
                      <a16:colId xmlns:a16="http://schemas.microsoft.com/office/drawing/2014/main" val="2402829303"/>
                    </a:ext>
                  </a:extLst>
                </a:gridCol>
              </a:tblGrid>
              <a:tr h="373121">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FFFFFF"/>
                        </a:solidFill>
                        <a:effectLst/>
                        <a:latin typeface="Avenir Next" panose="020B0503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ctr"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3622028275"/>
                  </a:ext>
                </a:extLst>
              </a:tr>
              <a:tr h="3731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venir Next" panose="020B0503020202020204" pitchFamily="34" charset="0"/>
                          <a:cs typeface="Arial" panose="020B0604020202020204" pitchFamily="34" charset="0"/>
                        </a:rPr>
                        <a:t>Magistrates - Central London</a:t>
                      </a:r>
                    </a:p>
                    <a:p>
                      <a:pPr algn="l" fontAlgn="ctr"/>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venir Next" panose="020B0503020202020204" pitchFamily="34" charset="0"/>
                          <a:cs typeface="Arial" panose="020B0604020202020204" pitchFamily="34" charset="0"/>
                        </a:rPr>
                        <a:t>The IT frequently breaks down. The offices, carpets can be filthy; air conditioning in some of the new courts is dysfunctional.</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82736725"/>
                  </a:ext>
                </a:extLst>
              </a:tr>
              <a:tr h="373121">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Royal Court of Justice</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Nowhere available to obtain refreshments as cafe not open and no water machines.</a:t>
                      </a:r>
                    </a:p>
                  </a:txBody>
                  <a:tcPr marL="6350" marR="6350" marT="6350" marB="0" anchor="ctr"/>
                </a:tc>
                <a:extLst>
                  <a:ext uri="{0D108BD9-81ED-4DB2-BD59-A6C34878D82A}">
                    <a16:rowId xmlns:a16="http://schemas.microsoft.com/office/drawing/2014/main" val="1396535376"/>
                  </a:ext>
                </a:extLst>
              </a:tr>
              <a:tr h="68107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Rolls Building</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hire of a conference room in the Rolls Building for a conference with clients. The room was smaller than it was supposed to be and very hot, so we instead met in a local cafe (with obvious disadvantages when discussing confidential information).</a:t>
                      </a:r>
                    </a:p>
                  </a:txBody>
                  <a:tcPr marL="6350" marR="6350" marT="6350" marB="0" anchor="ctr"/>
                </a:tc>
                <a:extLst>
                  <a:ext uri="{0D108BD9-81ED-4DB2-BD59-A6C34878D82A}">
                    <a16:rowId xmlns:a16="http://schemas.microsoft.com/office/drawing/2014/main" val="2749737865"/>
                  </a:ext>
                </a:extLst>
              </a:tr>
              <a:tr h="3731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Romford</a:t>
                      </a:r>
                    </a:p>
                  </a:txBody>
                  <a:tcPr marL="6350" marR="6350" marT="6350" marB="0" anchor="ctr"/>
                </a:tc>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Lack confidential areas</a:t>
                      </a:r>
                    </a:p>
                  </a:txBody>
                  <a:tcPr marL="6350" marR="6350" marT="6350" marB="0" anchor="ctr"/>
                </a:tc>
                <a:extLst>
                  <a:ext uri="{0D108BD9-81ED-4DB2-BD59-A6C34878D82A}">
                    <a16:rowId xmlns:a16="http://schemas.microsoft.com/office/drawing/2014/main" val="2244716406"/>
                  </a:ext>
                </a:extLst>
              </a:tr>
              <a:tr h="3731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Royal Courts of Justice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the most beautiful building but the toilets are not fit for anyone - they are so tiny and narrow it is unacceptable</a:t>
                      </a:r>
                    </a:p>
                  </a:txBody>
                  <a:tcPr marL="6350" marR="6350" marT="6350" marB="0" anchor="ctr"/>
                </a:tc>
                <a:extLst>
                  <a:ext uri="{0D108BD9-81ED-4DB2-BD59-A6C34878D82A}">
                    <a16:rowId xmlns:a16="http://schemas.microsoft.com/office/drawing/2014/main" val="1310671900"/>
                  </a:ext>
                </a:extLst>
              </a:tr>
              <a:tr h="68107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Snaresbrook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a:t>
                      </a:r>
                      <a:r>
                        <a:rPr lang="en-US" sz="1100" b="0" i="0" u="none" strike="noStrike" dirty="0" err="1">
                          <a:solidFill>
                            <a:srgbClr val="000000"/>
                          </a:solidFill>
                          <a:effectLst/>
                          <a:latin typeface="Avenir Next" panose="020B0503020202020204" pitchFamily="34" charset="0"/>
                          <a:cs typeface="Arial" panose="020B0604020202020204" pitchFamily="34" charset="0"/>
                        </a:rPr>
                        <a:t>annexe</a:t>
                      </a:r>
                      <a:r>
                        <a:rPr lang="en-US" sz="1100" b="0" i="0" u="none" strike="noStrike" dirty="0">
                          <a:solidFill>
                            <a:srgbClr val="000000"/>
                          </a:solidFill>
                          <a:effectLst/>
                          <a:latin typeface="Avenir Next" panose="020B0503020202020204" pitchFamily="34" charset="0"/>
                          <a:cs typeface="Arial" panose="020B0604020202020204" pitchFamily="34" charset="0"/>
                        </a:rPr>
                        <a:t> at Snaresbrook was constructed in the mid 80's as a temporary overfill with a short shelf life. It is still in existence and decrepit. There is now NO parking save for court staff, no refreshments available. It is a sad indictment on the Court Estate.</a:t>
                      </a:r>
                    </a:p>
                  </a:txBody>
                  <a:tcPr marL="6350" marR="6350" marT="6350" marB="0" anchor="ctr"/>
                </a:tc>
                <a:extLst>
                  <a:ext uri="{0D108BD9-81ED-4DB2-BD59-A6C34878D82A}">
                    <a16:rowId xmlns:a16="http://schemas.microsoft.com/office/drawing/2014/main" val="3475367036"/>
                  </a:ext>
                </a:extLst>
              </a:tr>
              <a:tr h="849746">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Snaresbrook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appears to have instituted a policy some time ago which means that there is no hot running water in toilets, either the public ones or those in the robing room. The state of interior walls and floors at this and other Crown Courts is average at the very highest. If it rains heavily, Snaresbrook smells of damp.</a:t>
                      </a:r>
                    </a:p>
                  </a:txBody>
                  <a:tcPr marL="6350" marR="6350" marT="6350" marB="0" anchor="ctr"/>
                </a:tc>
                <a:extLst>
                  <a:ext uri="{0D108BD9-81ED-4DB2-BD59-A6C34878D82A}">
                    <a16:rowId xmlns:a16="http://schemas.microsoft.com/office/drawing/2014/main" val="174149128"/>
                  </a:ext>
                </a:extLst>
              </a:tr>
              <a:tr h="3731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Snaresbrook Crown Court</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Is frankly appalling</a:t>
                      </a:r>
                    </a:p>
                  </a:txBody>
                  <a:tcPr marL="6350" marR="6350" marT="6350" marB="0" anchor="ctr"/>
                </a:tc>
                <a:extLst>
                  <a:ext uri="{0D108BD9-81ED-4DB2-BD59-A6C34878D82A}">
                    <a16:rowId xmlns:a16="http://schemas.microsoft.com/office/drawing/2014/main" val="3277938821"/>
                  </a:ext>
                </a:extLst>
              </a:tr>
              <a:tr h="3731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Snaresbrook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Unable to find anywhere in counsel's bench to sit during a trial as all the seats were broken!</a:t>
                      </a:r>
                    </a:p>
                  </a:txBody>
                  <a:tcPr marL="6350" marR="6350" marT="6350" marB="0" anchor="ctr"/>
                </a:tc>
                <a:extLst>
                  <a:ext uri="{0D108BD9-81ED-4DB2-BD59-A6C34878D82A}">
                    <a16:rowId xmlns:a16="http://schemas.microsoft.com/office/drawing/2014/main" val="2332709389"/>
                  </a:ext>
                </a:extLst>
              </a:tr>
              <a:tr h="3731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Snaresbrook Crown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There are always leaks and ceilings frequently fall in.</a:t>
                      </a:r>
                    </a:p>
                  </a:txBody>
                  <a:tcPr marL="6350" marR="6350" marT="6350" marB="0" anchor="ctr"/>
                </a:tc>
                <a:extLst>
                  <a:ext uri="{0D108BD9-81ED-4DB2-BD59-A6C34878D82A}">
                    <a16:rowId xmlns:a16="http://schemas.microsoft.com/office/drawing/2014/main" val="2524454575"/>
                  </a:ext>
                </a:extLst>
              </a:tr>
              <a:tr h="36120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Snaresbrook Inner London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dreadfully cold in winter and stiflingly hot in summer.</a:t>
                      </a:r>
                    </a:p>
                  </a:txBody>
                  <a:tcPr marL="6350" marR="6350" marT="6350" marB="0" anchor="ctr"/>
                </a:tc>
                <a:extLst>
                  <a:ext uri="{0D108BD9-81ED-4DB2-BD59-A6C34878D82A}">
                    <a16:rowId xmlns:a16="http://schemas.microsoft.com/office/drawing/2014/main" val="2557670094"/>
                  </a:ext>
                </a:extLst>
              </a:tr>
            </a:tbl>
          </a:graphicData>
        </a:graphic>
      </p:graphicFrame>
    </p:spTree>
    <p:extLst>
      <p:ext uri="{BB962C8B-B14F-4D97-AF65-F5344CB8AC3E}">
        <p14:creationId xmlns:p14="http://schemas.microsoft.com/office/powerpoint/2010/main" val="544671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656E5D9-D958-B596-FC29-C99E5D7E97B3}"/>
              </a:ext>
            </a:extLst>
          </p:cNvPr>
          <p:cNvGraphicFramePr>
            <a:graphicFrameLocks noGrp="1"/>
          </p:cNvGraphicFramePr>
          <p:nvPr>
            <p:extLst>
              <p:ext uri="{D42A27DB-BD31-4B8C-83A1-F6EECF244321}">
                <p14:modId xmlns:p14="http://schemas.microsoft.com/office/powerpoint/2010/main" val="349680681"/>
              </p:ext>
            </p:extLst>
          </p:nvPr>
        </p:nvGraphicFramePr>
        <p:xfrm>
          <a:off x="435109" y="406983"/>
          <a:ext cx="11507190" cy="6044033"/>
        </p:xfrm>
        <a:graphic>
          <a:graphicData uri="http://schemas.openxmlformats.org/drawingml/2006/table">
            <a:tbl>
              <a:tblPr firstRow="1" bandRow="1">
                <a:tableStyleId>{5C22544A-7EE6-4342-B048-85BDC9FD1C3A}</a:tableStyleId>
              </a:tblPr>
              <a:tblGrid>
                <a:gridCol w="3245069">
                  <a:extLst>
                    <a:ext uri="{9D8B030D-6E8A-4147-A177-3AD203B41FA5}">
                      <a16:colId xmlns:a16="http://schemas.microsoft.com/office/drawing/2014/main" val="2794125969"/>
                    </a:ext>
                  </a:extLst>
                </a:gridCol>
                <a:gridCol w="8262121">
                  <a:extLst>
                    <a:ext uri="{9D8B030D-6E8A-4147-A177-3AD203B41FA5}">
                      <a16:colId xmlns:a16="http://schemas.microsoft.com/office/drawing/2014/main" val="559830611"/>
                    </a:ext>
                  </a:extLst>
                </a:gridCol>
              </a:tblGrid>
              <a:tr h="474526">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3943372338"/>
                  </a:ext>
                </a:extLst>
              </a:tr>
              <a:tr h="59216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Southwark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No working lifts for months on end. No running taps. No hot water in bathrooms. Non-functioning air-conditioning in courtroom leading to illness from overheating of jurors and staff. No windows or external lighting in most rooms. Carpets curling up and forming trip hazards, held down with duct tape. Cables stretched from power sockets (because there are too few) across rooms.</a:t>
                      </a:r>
                    </a:p>
                  </a:txBody>
                  <a:tcPr marL="6350" marR="6350" marT="6350" marB="0" anchor="ctr"/>
                </a:tc>
                <a:extLst>
                  <a:ext uri="{0D108BD9-81ED-4DB2-BD59-A6C34878D82A}">
                    <a16:rowId xmlns:a16="http://schemas.microsoft.com/office/drawing/2014/main" val="1060992497"/>
                  </a:ext>
                </a:extLst>
              </a:tr>
              <a:tr h="382876">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Southwark Crown Court-</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poor audio during proceedings</a:t>
                      </a:r>
                    </a:p>
                  </a:txBody>
                  <a:tcPr marL="6350" marR="6350" marT="6350" marB="0" anchor="ctr"/>
                </a:tc>
                <a:extLst>
                  <a:ext uri="{0D108BD9-81ED-4DB2-BD59-A6C34878D82A}">
                    <a16:rowId xmlns:a16="http://schemas.microsoft.com/office/drawing/2014/main" val="1255649134"/>
                  </a:ext>
                </a:extLst>
              </a:tr>
              <a:tr h="382876">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Southwark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Lack of conference rooms, disgusting toilets, lack of seating in the areas outside the courtrooms.</a:t>
                      </a:r>
                    </a:p>
                  </a:txBody>
                  <a:tcPr marL="6350" marR="6350" marT="6350" marB="0" anchor="ctr"/>
                </a:tc>
                <a:extLst>
                  <a:ext uri="{0D108BD9-81ED-4DB2-BD59-A6C34878D82A}">
                    <a16:rowId xmlns:a16="http://schemas.microsoft.com/office/drawing/2014/main" val="870453752"/>
                  </a:ext>
                </a:extLst>
              </a:tr>
              <a:tr h="60935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Thames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Thames Magistrates Court in in disrepair. The walls are falling in, tiles falling off, the roof leaks. The consultation rooms are not private and lots of seating is broken. Inside Court 7 is particularly bleak. No air con. Often heating broken. Last year sewage came up into the cells it took a day for it to be decided to close the cells.</a:t>
                      </a:r>
                    </a:p>
                  </a:txBody>
                  <a:tcPr marL="6350" marR="6350" marT="6350" marB="0" anchor="ctr"/>
                </a:tc>
                <a:extLst>
                  <a:ext uri="{0D108BD9-81ED-4DB2-BD59-A6C34878D82A}">
                    <a16:rowId xmlns:a16="http://schemas.microsoft.com/office/drawing/2014/main" val="1186911778"/>
                  </a:ext>
                </a:extLst>
              </a:tr>
              <a:tr h="382876">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Uxbridge and Willesden Magistrates Courts.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Lack of consultation rooms and the ones available are dilapidated.</a:t>
                      </a:r>
                    </a:p>
                  </a:txBody>
                  <a:tcPr marL="6350" marR="6350" marT="6350" marB="0" anchor="ctr"/>
                </a:tc>
                <a:extLst>
                  <a:ext uri="{0D108BD9-81ED-4DB2-BD59-A6C34878D82A}">
                    <a16:rowId xmlns:a16="http://schemas.microsoft.com/office/drawing/2014/main" val="4053503980"/>
                  </a:ext>
                </a:extLst>
              </a:tr>
              <a:tr h="382876">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Uxbridge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Very grubby, with inadequate facilities to speak to clients privately.</a:t>
                      </a:r>
                    </a:p>
                  </a:txBody>
                  <a:tcPr marL="6350" marR="6350" marT="6350" marB="0" anchor="ctr"/>
                </a:tc>
                <a:extLst>
                  <a:ext uri="{0D108BD9-81ED-4DB2-BD59-A6C34878D82A}">
                    <a16:rowId xmlns:a16="http://schemas.microsoft.com/office/drawing/2014/main" val="2194523917"/>
                  </a:ext>
                </a:extLst>
              </a:tr>
              <a:tr h="382876">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West London coroners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Poor IT facilities and no access to client rooms when more than one court is running</a:t>
                      </a:r>
                    </a:p>
                  </a:txBody>
                  <a:tcPr marL="6350" marR="6350" marT="6350" marB="0" anchor="ctr"/>
                </a:tc>
                <a:extLst>
                  <a:ext uri="{0D108BD9-81ED-4DB2-BD59-A6C34878D82A}">
                    <a16:rowId xmlns:a16="http://schemas.microsoft.com/office/drawing/2014/main" val="3872895709"/>
                  </a:ext>
                </a:extLst>
              </a:tr>
              <a:tr h="296581">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West London Family Court at </a:t>
                      </a:r>
                      <a:r>
                        <a:rPr lang="en-US" sz="1100" b="0" i="0" u="none" strike="noStrike" dirty="0" err="1">
                          <a:solidFill>
                            <a:srgbClr val="000000"/>
                          </a:solidFill>
                          <a:effectLst/>
                          <a:latin typeface="Avenir Next" panose="020B0503020202020204" pitchFamily="34" charset="0"/>
                          <a:cs typeface="Arial" panose="020B0604020202020204" pitchFamily="34" charset="0"/>
                        </a:rPr>
                        <a:t>Feltham</a:t>
                      </a:r>
                      <a:r>
                        <a:rPr lang="en-US" sz="1100" b="0" i="0" u="none" strike="noStrike" dirty="0">
                          <a:solidFill>
                            <a:srgbClr val="000000"/>
                          </a:solidFill>
                          <a:effectLst/>
                          <a:latin typeface="Avenir Next" panose="020B0503020202020204" pitchFamily="34" charset="0"/>
                          <a:cs typeface="Arial" panose="020B0604020202020204" pitchFamily="34" charset="0"/>
                        </a:rPr>
                        <a:t> </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Limited private rooms/spaces</a:t>
                      </a:r>
                    </a:p>
                  </a:txBody>
                  <a:tcPr marL="6350" marR="6350" marT="6350" marB="0" anchor="ctr"/>
                </a:tc>
                <a:extLst>
                  <a:ext uri="{0D108BD9-81ED-4DB2-BD59-A6C34878D82A}">
                    <a16:rowId xmlns:a16="http://schemas.microsoft.com/office/drawing/2014/main" val="2304799128"/>
                  </a:ext>
                </a:extLst>
              </a:tr>
              <a:tr h="312754">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Westminster</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heat at Westminster is the main issue. It is unbearably hot. To the point I have almost passed out several times</a:t>
                      </a:r>
                    </a:p>
                  </a:txBody>
                  <a:tcPr marL="6350" marR="6350" marT="6350" marB="0" anchor="ctr"/>
                </a:tc>
                <a:extLst>
                  <a:ext uri="{0D108BD9-81ED-4DB2-BD59-A6C34878D82A}">
                    <a16:rowId xmlns:a16="http://schemas.microsoft.com/office/drawing/2014/main" val="3731532614"/>
                  </a:ext>
                </a:extLst>
              </a:tr>
              <a:tr h="221077">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Westminster</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Westminster again air conditioning doesn't extend to the conference rooms so when the weather was really hot like a sauna.</a:t>
                      </a:r>
                    </a:p>
                  </a:txBody>
                  <a:tcPr marL="6350" marR="6350" marT="6350" marB="0" anchor="ctr"/>
                </a:tc>
                <a:extLst>
                  <a:ext uri="{0D108BD9-81ED-4DB2-BD59-A6C34878D82A}">
                    <a16:rowId xmlns:a16="http://schemas.microsoft.com/office/drawing/2014/main" val="4148780116"/>
                  </a:ext>
                </a:extLst>
              </a:tr>
              <a:tr h="382876">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Willesden County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building is no longer fit for purpose</a:t>
                      </a:r>
                    </a:p>
                  </a:txBody>
                  <a:tcPr marL="6350" marR="6350" marT="6350" marB="0" anchor="ctr"/>
                </a:tc>
                <a:extLst>
                  <a:ext uri="{0D108BD9-81ED-4DB2-BD59-A6C34878D82A}">
                    <a16:rowId xmlns:a16="http://schemas.microsoft.com/office/drawing/2014/main" val="214281895"/>
                  </a:ext>
                </a:extLst>
              </a:tr>
              <a:tr h="382876">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Wimbledon &amp; Bromley Magistrates Court -</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Excessive searching procedures</a:t>
                      </a:r>
                    </a:p>
                  </a:txBody>
                  <a:tcPr marL="6350" marR="6350" marT="6350" marB="0" anchor="ctr"/>
                </a:tc>
                <a:extLst>
                  <a:ext uri="{0D108BD9-81ED-4DB2-BD59-A6C34878D82A}">
                    <a16:rowId xmlns:a16="http://schemas.microsoft.com/office/drawing/2014/main" val="3157279167"/>
                  </a:ext>
                </a:extLst>
              </a:tr>
              <a:tr h="47457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Wood Green CC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Wood Green CC the office do not appear to read and respond to emails. Emails with read receipts suggest not read but closed. Perhaps this has a basis in poor court estate for example bad IT - or it could be poor staff practice and oversight.</a:t>
                      </a:r>
                    </a:p>
                  </a:txBody>
                  <a:tcPr marL="6350" marR="6350" marT="6350" marB="0" anchor="ctr"/>
                </a:tc>
                <a:extLst>
                  <a:ext uri="{0D108BD9-81ED-4DB2-BD59-A6C34878D82A}">
                    <a16:rowId xmlns:a16="http://schemas.microsoft.com/office/drawing/2014/main" val="3542748454"/>
                  </a:ext>
                </a:extLst>
              </a:tr>
              <a:tr h="382876">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Woolwich Crow</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Buckets on floor under leaking roof., air conditioning fails in advocates rooms.</a:t>
                      </a:r>
                    </a:p>
                  </a:txBody>
                  <a:tcPr marL="6350" marR="6350" marT="6350" marB="0" anchor="ctr"/>
                </a:tc>
                <a:extLst>
                  <a:ext uri="{0D108BD9-81ED-4DB2-BD59-A6C34878D82A}">
                    <a16:rowId xmlns:a16="http://schemas.microsoft.com/office/drawing/2014/main" val="3267043917"/>
                  </a:ext>
                </a:extLst>
              </a:tr>
            </a:tbl>
          </a:graphicData>
        </a:graphic>
      </p:graphicFrame>
    </p:spTree>
    <p:extLst>
      <p:ext uri="{BB962C8B-B14F-4D97-AF65-F5344CB8AC3E}">
        <p14:creationId xmlns:p14="http://schemas.microsoft.com/office/powerpoint/2010/main" val="400269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08FF48-C1EF-97FE-2CC0-DF811D3E24E7}"/>
              </a:ext>
            </a:extLst>
          </p:cNvPr>
          <p:cNvSpPr txBox="1"/>
          <p:nvPr/>
        </p:nvSpPr>
        <p:spPr>
          <a:xfrm>
            <a:off x="1572941" y="796245"/>
            <a:ext cx="7574393" cy="830997"/>
          </a:xfrm>
          <a:prstGeom prst="rect">
            <a:avLst/>
          </a:prstGeom>
          <a:noFill/>
        </p:spPr>
        <p:txBody>
          <a:bodyPr wrap="square" rtlCol="0">
            <a:spAutoFit/>
          </a:bodyPr>
          <a:lstStyle/>
          <a:p>
            <a:r>
              <a:rPr lang="en-GB" sz="4800" dirty="0">
                <a:solidFill>
                  <a:srgbClr val="014E70"/>
                </a:solidFill>
                <a:latin typeface="Times" pitchFamily="2" charset="0"/>
                <a:ea typeface="Tinos" panose="02020603050405020304" pitchFamily="18" charset="0"/>
                <a:cs typeface="Arial" panose="020B0604020202020204" pitchFamily="34" charset="0"/>
              </a:rPr>
              <a:t>Executive summary </a:t>
            </a:r>
          </a:p>
        </p:txBody>
      </p:sp>
      <p:sp>
        <p:nvSpPr>
          <p:cNvPr id="7" name="TextBox 6">
            <a:extLst>
              <a:ext uri="{FF2B5EF4-FFF2-40B4-BE49-F238E27FC236}">
                <a16:creationId xmlns:a16="http://schemas.microsoft.com/office/drawing/2014/main" id="{5077E9CA-E7E4-00DA-6CE9-42A563F9B44C}"/>
              </a:ext>
            </a:extLst>
          </p:cNvPr>
          <p:cNvSpPr txBox="1"/>
          <p:nvPr/>
        </p:nvSpPr>
        <p:spPr>
          <a:xfrm>
            <a:off x="1184694" y="1817299"/>
            <a:ext cx="9758783" cy="4398444"/>
          </a:xfrm>
          <a:prstGeom prst="rect">
            <a:avLst/>
          </a:prstGeom>
          <a:noFill/>
        </p:spPr>
        <p:txBody>
          <a:bodyPr wrap="square" numCol="2" spcCol="252000" rtlCol="0">
            <a:noAutofit/>
          </a:bodyPr>
          <a:lstStyle/>
          <a:p>
            <a:pPr>
              <a:buClr>
                <a:srgbClr val="2AABBA"/>
              </a:buClr>
            </a:pPr>
            <a:endParaRPr lang="en-GB" sz="1050" dirty="0">
              <a:solidFill>
                <a:srgbClr val="5756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004D71"/>
                </a:solidFill>
                <a:latin typeface="Avenir Next LT Pro" panose="020B0504020202020204" pitchFamily="34" charset="0"/>
              </a:rPr>
              <a:t>Around two-fifths (41%) of respondents reported having access to appropriate technologies whilst at court. </a:t>
            </a:r>
          </a:p>
          <a:p>
            <a:pPr marL="285750" indent="-285750">
              <a:buFont typeface="Arial" panose="020B0604020202020204" pitchFamily="34" charset="0"/>
              <a:buChar char="•"/>
            </a:pPr>
            <a:r>
              <a:rPr lang="en-GB" sz="1400" dirty="0">
                <a:solidFill>
                  <a:srgbClr val="004D71"/>
                </a:solidFill>
                <a:latin typeface="Avenir Next LT Pro" panose="020B0504020202020204" pitchFamily="34" charset="0"/>
              </a:rPr>
              <a:t>Respondents commented on the lack of consultation with court users before new technologies were introduced.</a:t>
            </a:r>
          </a:p>
          <a:p>
            <a:pPr marL="0" indent="0">
              <a:buNone/>
            </a:pPr>
            <a:endParaRPr lang="en-GB" sz="1400" b="1" dirty="0">
              <a:solidFill>
                <a:srgbClr val="0099A8"/>
              </a:solidFill>
              <a:latin typeface="Avenir Next LT Pro" panose="020B0504020202020204" pitchFamily="34" charset="0"/>
            </a:endParaRPr>
          </a:p>
          <a:p>
            <a:pPr marL="0" indent="0">
              <a:buNone/>
            </a:pPr>
            <a:r>
              <a:rPr lang="en-GB" sz="1400" b="1" dirty="0">
                <a:solidFill>
                  <a:srgbClr val="0099A8"/>
                </a:solidFill>
                <a:latin typeface="Avenir Next LT Pro" panose="020B0504020202020204" pitchFamily="34" charset="0"/>
              </a:rPr>
              <a:t>Delays</a:t>
            </a:r>
          </a:p>
          <a:p>
            <a:pPr marL="285750" indent="-285750">
              <a:buFont typeface="Arial" panose="020B0604020202020204" pitchFamily="34" charset="0"/>
              <a:buChar char="•"/>
            </a:pPr>
            <a:r>
              <a:rPr lang="en-GB" sz="1400" dirty="0">
                <a:solidFill>
                  <a:srgbClr val="004D71"/>
                </a:solidFill>
                <a:latin typeface="Avenir Next LT Pro" panose="020B0504020202020204" pitchFamily="34" charset="0"/>
              </a:rPr>
              <a:t>Around two-thirds (64%) of respondents had experienced delays in cases being heard due to the state of the court within the past 12 months. Almost half (47%) had cases being adjourned, 26% had cases which had been transferred to a different venue, 25% had cases being conducted remotely and 10% reported ‘other impact’. Solicitors commented on the impact on clients; delays and cancellations left clients in limbo, being denied access to justice, having wasted time and costs.</a:t>
            </a:r>
          </a:p>
          <a:p>
            <a:pPr marL="0" indent="0">
              <a:buNone/>
            </a:pPr>
            <a:endParaRPr lang="en-GB" sz="1400" b="1" dirty="0">
              <a:solidFill>
                <a:srgbClr val="0099A8"/>
              </a:solidFill>
              <a:latin typeface="Avenir Next LT Pro" panose="020B0504020202020204" pitchFamily="34" charset="0"/>
            </a:endParaRPr>
          </a:p>
          <a:p>
            <a:pPr marL="0" indent="0">
              <a:buNone/>
            </a:pPr>
            <a:r>
              <a:rPr lang="en-GB" sz="1400" b="1" dirty="0">
                <a:solidFill>
                  <a:srgbClr val="0099A8"/>
                </a:solidFill>
                <a:latin typeface="Avenir Next LT Pro" panose="020B0504020202020204" pitchFamily="34" charset="0"/>
              </a:rPr>
              <a:t>Clearing the backlog</a:t>
            </a:r>
          </a:p>
          <a:p>
            <a:pPr marL="285750" indent="-285750">
              <a:buFont typeface="Arial" panose="020B0604020202020204" pitchFamily="34" charset="0"/>
              <a:buChar char="•"/>
            </a:pPr>
            <a:r>
              <a:rPr lang="en-GB" sz="1400" dirty="0">
                <a:solidFill>
                  <a:srgbClr val="004D71"/>
                </a:solidFill>
                <a:latin typeface="Avenir Next LT Pro" panose="020B0504020202020204" pitchFamily="34" charset="0"/>
              </a:rPr>
              <a:t>Ideas to clear the backlog of cases focused largely on there being more staff, from judges to administrative staff. Having more judges would enable more cases to be heard. Appointing solicitors and barristers as magistrates sitting in out of area cases, and more District and Deputy District judges was considered a way of speeding up cases through the system. </a:t>
            </a:r>
          </a:p>
          <a:p>
            <a:pPr marL="285750" indent="-285750">
              <a:buFont typeface="Arial" panose="020B0604020202020204" pitchFamily="34" charset="0"/>
              <a:buChar char="•"/>
            </a:pPr>
            <a:endParaRPr lang="en-GB" sz="1400" dirty="0">
              <a:solidFill>
                <a:srgbClr val="004D71"/>
              </a:solidFill>
              <a:latin typeface="Avenir Next LT Pro" panose="020B0504020202020204" pitchFamily="34" charset="0"/>
            </a:endParaRPr>
          </a:p>
          <a:p>
            <a:pPr marL="285750" indent="-285750">
              <a:buFont typeface="Arial" panose="020B0604020202020204" pitchFamily="34" charset="0"/>
              <a:buChar char="•"/>
            </a:pPr>
            <a:r>
              <a:rPr lang="en-US" sz="1400" dirty="0">
                <a:solidFill>
                  <a:srgbClr val="004D71"/>
                </a:solidFill>
                <a:latin typeface="Avenir Next LT Pro" panose="020B0504020202020204" pitchFamily="34" charset="0"/>
              </a:rPr>
              <a:t>A greater number of capable and appropriately trained administrative staff would help clear the administrative backlog and assist with listings.</a:t>
            </a:r>
            <a:endParaRPr lang="en-GB" sz="1400" dirty="0">
              <a:solidFill>
                <a:srgbClr val="004D71"/>
              </a:solidFill>
              <a:latin typeface="Avenir Next LT Pro" panose="020B0504020202020204" pitchFamily="34" charset="0"/>
            </a:endParaRPr>
          </a:p>
          <a:p>
            <a:pPr lvl="1">
              <a:buClr>
                <a:srgbClr val="2AABBA"/>
              </a:buClr>
            </a:pPr>
            <a:endParaRPr lang="en-GB" sz="1050" dirty="0">
              <a:solidFill>
                <a:srgbClr val="0099A8"/>
              </a:solidFill>
              <a:latin typeface="Avenir Next LT Pro" panose="020B0504020202020204" pitchFamily="34" charset="0"/>
              <a:cs typeface="Arial" panose="020B0604020202020204" pitchFamily="34" charset="0"/>
            </a:endParaRPr>
          </a:p>
          <a:p>
            <a:pPr lvl="1">
              <a:buClr>
                <a:srgbClr val="2AABBA"/>
              </a:buClr>
            </a:pPr>
            <a:endParaRPr lang="en-GB" sz="1050" dirty="0">
              <a:solidFill>
                <a:srgbClr val="0099A8"/>
              </a:solidFill>
              <a:latin typeface="Arial" panose="020B0604020202020204" pitchFamily="34" charset="0"/>
              <a:cs typeface="Arial" panose="020B0604020202020204" pitchFamily="34" charset="0"/>
            </a:endParaRPr>
          </a:p>
          <a:p>
            <a:pPr marL="742950" lvl="1" indent="-285750">
              <a:buClr>
                <a:srgbClr val="2AABBA"/>
              </a:buClr>
              <a:buFont typeface="Courier New" panose="02070309020205020404" pitchFamily="49" charset="0"/>
              <a:buChar char="o"/>
            </a:pPr>
            <a:endParaRPr lang="en-GB" sz="1050" dirty="0">
              <a:solidFill>
                <a:srgbClr val="0099A8"/>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575656"/>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575656"/>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575656"/>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575656"/>
              </a:solidFill>
              <a:latin typeface="Arial" panose="020B0604020202020204" pitchFamily="34" charset="0"/>
              <a:cs typeface="Arial" panose="020B0604020202020204" pitchFamily="34" charset="0"/>
            </a:endParaRPr>
          </a:p>
          <a:p>
            <a:pPr>
              <a:buClr>
                <a:srgbClr val="2AABBA"/>
              </a:buClr>
            </a:pPr>
            <a:endParaRPr lang="en-GB" sz="1050" dirty="0">
              <a:solidFill>
                <a:srgbClr val="575656"/>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B15FF8D-EFB0-3CA8-A8C0-BFBB88CE5353}"/>
              </a:ext>
            </a:extLst>
          </p:cNvPr>
          <p:cNvSpPr/>
          <p:nvPr/>
        </p:nvSpPr>
        <p:spPr>
          <a:xfrm>
            <a:off x="687519" y="6395706"/>
            <a:ext cx="2044106" cy="215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65E646-F5AD-7A9A-7D6F-C284488A57C1}"/>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3</a:t>
            </a:r>
          </a:p>
        </p:txBody>
      </p:sp>
    </p:spTree>
    <p:extLst>
      <p:ext uri="{BB962C8B-B14F-4D97-AF65-F5344CB8AC3E}">
        <p14:creationId xmlns:p14="http://schemas.microsoft.com/office/powerpoint/2010/main" val="286277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2"/>
          <a:stretch>
            <a:fillRect/>
          </a:stretch>
        </p:blipFill>
        <p:spPr>
          <a:xfrm>
            <a:off x="9108306" y="126601"/>
            <a:ext cx="2750061" cy="934135"/>
          </a:xfrm>
          <a:prstGeom prst="rect">
            <a:avLst/>
          </a:prstGeom>
        </p:spPr>
      </p:pic>
      <p:sp>
        <p:nvSpPr>
          <p:cNvPr id="2" name="Title 1">
            <a:extLst>
              <a:ext uri="{FF2B5EF4-FFF2-40B4-BE49-F238E27FC236}">
                <a16:creationId xmlns:a16="http://schemas.microsoft.com/office/drawing/2014/main" id="{00754094-3790-58A3-5461-0D0017E53D13}"/>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600" dirty="0">
                <a:latin typeface="Times" pitchFamily="2" charset="0"/>
              </a:rPr>
              <a:t>Midlands</a:t>
            </a:r>
          </a:p>
        </p:txBody>
      </p:sp>
      <p:graphicFrame>
        <p:nvGraphicFramePr>
          <p:cNvPr id="3" name="Content Placeholder 4">
            <a:extLst>
              <a:ext uri="{FF2B5EF4-FFF2-40B4-BE49-F238E27FC236}">
                <a16:creationId xmlns:a16="http://schemas.microsoft.com/office/drawing/2014/main" id="{777AD720-3DBE-D7A4-F9CE-BD390A429879}"/>
              </a:ext>
            </a:extLst>
          </p:cNvPr>
          <p:cNvGraphicFramePr>
            <a:graphicFrameLocks/>
          </p:cNvGraphicFramePr>
          <p:nvPr>
            <p:extLst>
              <p:ext uri="{D42A27DB-BD31-4B8C-83A1-F6EECF244321}">
                <p14:modId xmlns:p14="http://schemas.microsoft.com/office/powerpoint/2010/main" val="3327433415"/>
              </p:ext>
            </p:extLst>
          </p:nvPr>
        </p:nvGraphicFramePr>
        <p:xfrm>
          <a:off x="6172199" y="1508166"/>
          <a:ext cx="5667499" cy="4482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a:extLst>
              <a:ext uri="{FF2B5EF4-FFF2-40B4-BE49-F238E27FC236}">
                <a16:creationId xmlns:a16="http://schemas.microsoft.com/office/drawing/2014/main" id="{92234C09-58DD-5657-3410-54AA27FA3351}"/>
              </a:ext>
            </a:extLst>
          </p:cNvPr>
          <p:cNvGraphicFramePr>
            <a:graphicFrameLocks/>
          </p:cNvGraphicFramePr>
          <p:nvPr>
            <p:extLst>
              <p:ext uri="{D42A27DB-BD31-4B8C-83A1-F6EECF244321}">
                <p14:modId xmlns:p14="http://schemas.microsoft.com/office/powerpoint/2010/main" val="2586428705"/>
              </p:ext>
            </p:extLst>
          </p:nvPr>
        </p:nvGraphicFramePr>
        <p:xfrm>
          <a:off x="838200" y="1508166"/>
          <a:ext cx="5184228" cy="439124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37EEE03-9FE7-3C6F-BA1D-9C4CD43AF358}"/>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30</a:t>
            </a:r>
          </a:p>
        </p:txBody>
      </p:sp>
    </p:spTree>
    <p:extLst>
      <p:ext uri="{BB962C8B-B14F-4D97-AF65-F5344CB8AC3E}">
        <p14:creationId xmlns:p14="http://schemas.microsoft.com/office/powerpoint/2010/main" val="2723406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3" name="Table 7">
            <a:extLst>
              <a:ext uri="{FF2B5EF4-FFF2-40B4-BE49-F238E27FC236}">
                <a16:creationId xmlns:a16="http://schemas.microsoft.com/office/drawing/2014/main" id="{5845B7AA-61A8-808D-1D34-E63507491E74}"/>
              </a:ext>
            </a:extLst>
          </p:cNvPr>
          <p:cNvGraphicFramePr>
            <a:graphicFrameLocks noGrp="1"/>
          </p:cNvGraphicFramePr>
          <p:nvPr>
            <p:extLst>
              <p:ext uri="{D42A27DB-BD31-4B8C-83A1-F6EECF244321}">
                <p14:modId xmlns:p14="http://schemas.microsoft.com/office/powerpoint/2010/main" val="426888711"/>
              </p:ext>
            </p:extLst>
          </p:nvPr>
        </p:nvGraphicFramePr>
        <p:xfrm>
          <a:off x="294290" y="1234966"/>
          <a:ext cx="11603420" cy="5381296"/>
        </p:xfrm>
        <a:graphic>
          <a:graphicData uri="http://schemas.openxmlformats.org/drawingml/2006/table">
            <a:tbl>
              <a:tblPr firstRow="1" bandRow="1">
                <a:tableStyleId>{5C22544A-7EE6-4342-B048-85BDC9FD1C3A}</a:tableStyleId>
              </a:tblPr>
              <a:tblGrid>
                <a:gridCol w="2336055">
                  <a:extLst>
                    <a:ext uri="{9D8B030D-6E8A-4147-A177-3AD203B41FA5}">
                      <a16:colId xmlns:a16="http://schemas.microsoft.com/office/drawing/2014/main" val="898720241"/>
                    </a:ext>
                  </a:extLst>
                </a:gridCol>
                <a:gridCol w="9267365">
                  <a:extLst>
                    <a:ext uri="{9D8B030D-6E8A-4147-A177-3AD203B41FA5}">
                      <a16:colId xmlns:a16="http://schemas.microsoft.com/office/drawing/2014/main" val="1763918190"/>
                    </a:ext>
                  </a:extLst>
                </a:gridCol>
              </a:tblGrid>
              <a:tr h="372697">
                <a:tc>
                  <a:txBody>
                    <a:bodyPr/>
                    <a:lstStyle/>
                    <a:p>
                      <a:pPr algn="ctr" fontAlgn="ctr"/>
                      <a:r>
                        <a:rPr lang="en-GB" sz="1100" b="1" i="0" u="none" strike="noStrike" dirty="0">
                          <a:solidFill>
                            <a:srgbClr val="FFFFFF"/>
                          </a:solidFill>
                          <a:effectLst/>
                          <a:latin typeface="Avenir Next" panose="020B0503020202020204" pitchFamily="34" charset="0"/>
                        </a:rPr>
                        <a:t>Court </a:t>
                      </a:r>
                    </a:p>
                  </a:txBody>
                  <a:tcPr marL="6350" marR="6350" marT="6350" marB="0" anchor="ctr">
                    <a:solidFill>
                      <a:srgbClr val="0070C0"/>
                    </a:solidFill>
                  </a:tcPr>
                </a:tc>
                <a:tc>
                  <a:txBody>
                    <a:bodyPr/>
                    <a:lstStyle/>
                    <a:p>
                      <a:pPr algn="ctr" fontAlgn="ctr"/>
                      <a:r>
                        <a:rPr lang="en-GB" sz="1100" b="1" i="0" u="none" strike="noStrike" dirty="0">
                          <a:solidFill>
                            <a:srgbClr val="FFFFFF"/>
                          </a:solidFill>
                          <a:effectLst/>
                          <a:latin typeface="Avenir Next" panose="020B0503020202020204" pitchFamily="34" charset="0"/>
                        </a:rPr>
                        <a:t>Poor experience/s</a:t>
                      </a:r>
                    </a:p>
                  </a:txBody>
                  <a:tcPr marL="6350" marR="6350" marT="6350" marB="0" anchor="ctr">
                    <a:solidFill>
                      <a:srgbClr val="0070C0"/>
                    </a:solidFill>
                  </a:tcPr>
                </a:tc>
                <a:extLst>
                  <a:ext uri="{0D108BD9-81ED-4DB2-BD59-A6C34878D82A}">
                    <a16:rowId xmlns:a16="http://schemas.microsoft.com/office/drawing/2014/main" val="3457072787"/>
                  </a:ext>
                </a:extLst>
              </a:tr>
              <a:tr h="841247">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Birmingham</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You pay a massive premium, are then treated like cattle by very inexperienced security guards: Birmingham is notoriously poor - civil justice. Two or three guards are busy on their mobile 'phones while large lines are treated in a very poor way - you're asked to empty bags - ladies. One asked me what my medication was and had short thrift. You're asked to go back and forth through the security arch, it often seems like a game with Guards smirking and laughing to one another. Really poor.</a:t>
                      </a:r>
                    </a:p>
                  </a:txBody>
                  <a:tcPr marL="6350" marR="6350" marT="6350" marB="0" anchor="ctr"/>
                </a:tc>
                <a:extLst>
                  <a:ext uri="{0D108BD9-81ED-4DB2-BD59-A6C34878D82A}">
                    <a16:rowId xmlns:a16="http://schemas.microsoft.com/office/drawing/2014/main" val="1931980516"/>
                  </a:ext>
                </a:extLst>
              </a:tr>
              <a:tr h="28378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Awful. Nowhere near enough rooms for cons</a:t>
                      </a:r>
                    </a:p>
                  </a:txBody>
                  <a:tcPr marL="6350" marR="6350" marT="6350" marB="0" anchor="ctr"/>
                </a:tc>
                <a:extLst>
                  <a:ext uri="{0D108BD9-81ED-4DB2-BD59-A6C34878D82A}">
                    <a16:rowId xmlns:a16="http://schemas.microsoft.com/office/drawing/2014/main" val="1337285855"/>
                  </a:ext>
                </a:extLst>
              </a:tr>
              <a:tr h="66215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Closed due to repairs. Professional users not kept updated. Cases moved to various other venues up to 40 or more miles round trip causing extra expense and travel time both to professionals and the defendants, their families, and witnesses. Putting pressure on other courts resulting in substantial delays on the day.</a:t>
                      </a:r>
                    </a:p>
                  </a:txBody>
                  <a:tcPr marL="6350" marR="6350" marT="6350" marB="0" anchor="ctr"/>
                </a:tc>
                <a:extLst>
                  <a:ext uri="{0D108BD9-81ED-4DB2-BD59-A6C34878D82A}">
                    <a16:rowId xmlns:a16="http://schemas.microsoft.com/office/drawing/2014/main" val="3242577552"/>
                  </a:ext>
                </a:extLst>
              </a:tr>
              <a:tr h="29429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Main lift out of order for about a year. It is working but no engineer can be found to sign off the work. Ridiculous situation</a:t>
                      </a:r>
                    </a:p>
                  </a:txBody>
                  <a:tcPr marL="6350" marR="6350" marT="6350" marB="0" anchor="ctr"/>
                </a:tc>
                <a:extLst>
                  <a:ext uri="{0D108BD9-81ED-4DB2-BD59-A6C34878D82A}">
                    <a16:rowId xmlns:a16="http://schemas.microsoft.com/office/drawing/2014/main" val="2844423438"/>
                  </a:ext>
                </a:extLst>
              </a:tr>
              <a:tr h="26801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 Magistrates</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Dreadful toilet facilities, solicitors room totally neglected.</a:t>
                      </a:r>
                    </a:p>
                  </a:txBody>
                  <a:tcPr marL="6350" marR="6350" marT="6350" marB="0" anchor="ctr"/>
                </a:tc>
                <a:extLst>
                  <a:ext uri="{0D108BD9-81ED-4DB2-BD59-A6C34878D82A}">
                    <a16:rowId xmlns:a16="http://schemas.microsoft.com/office/drawing/2014/main" val="3753377862"/>
                  </a:ext>
                </a:extLst>
              </a:tr>
              <a:tr h="24699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Court closure resulted in its cases being transferred to other courts both locally and distant</a:t>
                      </a:r>
                    </a:p>
                  </a:txBody>
                  <a:tcPr marL="6350" marR="6350" marT="6350" marB="0" anchor="ctr"/>
                </a:tc>
                <a:extLst>
                  <a:ext uri="{0D108BD9-81ED-4DB2-BD59-A6C34878D82A}">
                    <a16:rowId xmlns:a16="http://schemas.microsoft.com/office/drawing/2014/main" val="202470487"/>
                  </a:ext>
                </a:extLst>
              </a:tr>
              <a:tr h="29954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 magistrates court </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Closed for lack of maintenance</a:t>
                      </a:r>
                    </a:p>
                  </a:txBody>
                  <a:tcPr marL="6350" marR="6350" marT="6350" marB="0" anchor="ctr"/>
                </a:tc>
                <a:extLst>
                  <a:ext uri="{0D108BD9-81ED-4DB2-BD59-A6C34878D82A}">
                    <a16:rowId xmlns:a16="http://schemas.microsoft.com/office/drawing/2014/main" val="1396274871"/>
                  </a:ext>
                </a:extLst>
              </a:tr>
              <a:tr h="65164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 Mags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Closed with extensive repairs not yet commenced. All cases transferred to other courts </a:t>
                      </a:r>
                      <a:r>
                        <a:rPr lang="en-US" sz="1100" b="0" i="0" u="none" strike="noStrike" dirty="0" err="1">
                          <a:solidFill>
                            <a:srgbClr val="000000"/>
                          </a:solidFill>
                          <a:effectLst/>
                          <a:latin typeface="Avenir Next" panose="020B0503020202020204" pitchFamily="34" charset="0"/>
                          <a:cs typeface="Arial" panose="020B0604020202020204" pitchFamily="34" charset="0"/>
                        </a:rPr>
                        <a:t>centres</a:t>
                      </a:r>
                      <a:r>
                        <a:rPr lang="en-US" sz="1100" b="0" i="0" u="none" strike="noStrike" dirty="0">
                          <a:solidFill>
                            <a:srgbClr val="000000"/>
                          </a:solidFill>
                          <a:effectLst/>
                          <a:latin typeface="Avenir Next" panose="020B0503020202020204" pitchFamily="34" charset="0"/>
                          <a:cs typeface="Arial" panose="020B0604020202020204" pitchFamily="34" charset="0"/>
                        </a:rPr>
                        <a:t> who are unable to cope with the additional work. The demand for court rooms is impinging upon the availability of crown court rooms for crown court cases. More delays and adjournments .</a:t>
                      </a:r>
                    </a:p>
                  </a:txBody>
                  <a:tcPr marL="6350" marR="6350" marT="6350" marB="0" anchor="ctr"/>
                </a:tc>
                <a:extLst>
                  <a:ext uri="{0D108BD9-81ED-4DB2-BD59-A6C34878D82A}">
                    <a16:rowId xmlns:a16="http://schemas.microsoft.com/office/drawing/2014/main" val="3782765874"/>
                  </a:ext>
                </a:extLst>
              </a:tr>
              <a:tr h="22597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Birmingham Mags</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Appears to be permanently closed, worked shifted out </a:t>
                      </a:r>
                    </a:p>
                  </a:txBody>
                  <a:tcPr marL="6350" marR="6350" marT="6350" marB="0" anchor="ctr"/>
                </a:tc>
                <a:extLst>
                  <a:ext uri="{0D108BD9-81ED-4DB2-BD59-A6C34878D82A}">
                    <a16:rowId xmlns:a16="http://schemas.microsoft.com/office/drawing/2014/main" val="1880072575"/>
                  </a:ext>
                </a:extLst>
              </a:tr>
              <a:tr h="27852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Cannock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Appalling state and the heating can't be turned off and all the </a:t>
                      </a:r>
                      <a:r>
                        <a:rPr lang="en-US" sz="1100" b="0" i="0" u="none" strike="noStrike" dirty="0" err="1">
                          <a:solidFill>
                            <a:srgbClr val="000000"/>
                          </a:solidFill>
                          <a:effectLst/>
                          <a:latin typeface="Avenir Next" panose="020B0503020202020204" pitchFamily="34" charset="0"/>
                          <a:cs typeface="Arial" panose="020B0604020202020204" pitchFamily="34" charset="0"/>
                        </a:rPr>
                        <a:t>raditor</a:t>
                      </a:r>
                      <a:r>
                        <a:rPr lang="en-US" sz="1100" b="0" i="0" u="none" strike="noStrike" dirty="0">
                          <a:solidFill>
                            <a:srgbClr val="000000"/>
                          </a:solidFill>
                          <a:effectLst/>
                          <a:latin typeface="Avenir Next" panose="020B0503020202020204" pitchFamily="34" charset="0"/>
                          <a:cs typeface="Arial" panose="020B0604020202020204" pitchFamily="34" charset="0"/>
                        </a:rPr>
                        <a:t> valves are broken.</a:t>
                      </a:r>
                    </a:p>
                  </a:txBody>
                  <a:tcPr marL="6350" marR="6350" marT="6350" marB="0" anchor="ctr"/>
                </a:tc>
                <a:extLst>
                  <a:ext uri="{0D108BD9-81ED-4DB2-BD59-A6C34878D82A}">
                    <a16:rowId xmlns:a16="http://schemas.microsoft.com/office/drawing/2014/main" val="668273865"/>
                  </a:ext>
                </a:extLst>
              </a:tr>
              <a:tr h="28377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Derby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 hybrid capability in some courts.</a:t>
                      </a:r>
                    </a:p>
                  </a:txBody>
                  <a:tcPr marL="6350" marR="6350" marT="6350" marB="0" anchor="ctr"/>
                </a:tc>
                <a:extLst>
                  <a:ext uri="{0D108BD9-81ED-4DB2-BD59-A6C34878D82A}">
                    <a16:rowId xmlns:a16="http://schemas.microsoft.com/office/drawing/2014/main" val="434197417"/>
                  </a:ext>
                </a:extLst>
              </a:tr>
              <a:tr h="42566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Derbyshire Family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is virtually impossible to phone the court and speak with someone in the court office about a case. We submitted consent orders to vacate hearings on two separate occasions and the court were unable to deal with the applications before the hearings themselves. </a:t>
                      </a:r>
                    </a:p>
                  </a:txBody>
                  <a:tcPr marL="6350" marR="6350" marT="6350" marB="0" anchor="ctr"/>
                </a:tc>
                <a:extLst>
                  <a:ext uri="{0D108BD9-81ED-4DB2-BD59-A6C34878D82A}">
                    <a16:rowId xmlns:a16="http://schemas.microsoft.com/office/drawing/2014/main" val="3854388806"/>
                  </a:ext>
                </a:extLst>
              </a:tr>
              <a:tr h="24699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Kidderminster</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cells at Kidderminster are not ventilated and I would not enter them during Covid</a:t>
                      </a:r>
                    </a:p>
                  </a:txBody>
                  <a:tcPr marL="6350" marR="6350" marT="6350" marB="0" anchor="ctr"/>
                </a:tc>
                <a:extLst>
                  <a:ext uri="{0D108BD9-81ED-4DB2-BD59-A6C34878D82A}">
                    <a16:rowId xmlns:a16="http://schemas.microsoft.com/office/drawing/2014/main" val="1425788134"/>
                  </a:ext>
                </a:extLst>
              </a:tr>
            </a:tbl>
          </a:graphicData>
        </a:graphic>
      </p:graphicFrame>
    </p:spTree>
    <p:extLst>
      <p:ext uri="{BB962C8B-B14F-4D97-AF65-F5344CB8AC3E}">
        <p14:creationId xmlns:p14="http://schemas.microsoft.com/office/powerpoint/2010/main" val="291087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356662" y="111517"/>
            <a:ext cx="2530538" cy="859568"/>
          </a:xfrm>
          <a:prstGeom prst="rect">
            <a:avLst/>
          </a:prstGeom>
        </p:spPr>
      </p:pic>
      <p:graphicFrame>
        <p:nvGraphicFramePr>
          <p:cNvPr id="2" name="Table 1">
            <a:extLst>
              <a:ext uri="{FF2B5EF4-FFF2-40B4-BE49-F238E27FC236}">
                <a16:creationId xmlns:a16="http://schemas.microsoft.com/office/drawing/2014/main" id="{3A1CA6F8-64B5-3F58-9426-4AF46D700FDC}"/>
              </a:ext>
            </a:extLst>
          </p:cNvPr>
          <p:cNvGraphicFramePr>
            <a:graphicFrameLocks noGrp="1"/>
          </p:cNvGraphicFramePr>
          <p:nvPr>
            <p:extLst>
              <p:ext uri="{D42A27DB-BD31-4B8C-83A1-F6EECF244321}">
                <p14:modId xmlns:p14="http://schemas.microsoft.com/office/powerpoint/2010/main" val="1274290279"/>
              </p:ext>
            </p:extLst>
          </p:nvPr>
        </p:nvGraphicFramePr>
        <p:xfrm>
          <a:off x="95955" y="971085"/>
          <a:ext cx="12000089" cy="5721176"/>
        </p:xfrm>
        <a:graphic>
          <a:graphicData uri="http://schemas.openxmlformats.org/drawingml/2006/table">
            <a:tbl>
              <a:tblPr firstRow="1" bandRow="1">
                <a:tableStyleId>{5C22544A-7EE6-4342-B048-85BDC9FD1C3A}</a:tableStyleId>
              </a:tblPr>
              <a:tblGrid>
                <a:gridCol w="2415914">
                  <a:extLst>
                    <a:ext uri="{9D8B030D-6E8A-4147-A177-3AD203B41FA5}">
                      <a16:colId xmlns:a16="http://schemas.microsoft.com/office/drawing/2014/main" val="2275512314"/>
                    </a:ext>
                  </a:extLst>
                </a:gridCol>
                <a:gridCol w="9584175">
                  <a:extLst>
                    <a:ext uri="{9D8B030D-6E8A-4147-A177-3AD203B41FA5}">
                      <a16:colId xmlns:a16="http://schemas.microsoft.com/office/drawing/2014/main" val="283150711"/>
                    </a:ext>
                  </a:extLst>
                </a:gridCol>
              </a:tblGrid>
              <a:tr h="409409">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FFFFFF"/>
                        </a:solidFill>
                        <a:effectLst/>
                        <a:latin typeface="Avenir Next" panose="020B0503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2442109810"/>
                  </a:ext>
                </a:extLst>
              </a:tr>
              <a:tr h="650899">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Leicester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Not enough Conference rooms leading to us having difficult conversations with client's in the waiting area. Family hearings also take place in the same building and parties use the conferences rooms. Duty Solicitor room is out of action full of furniture. The main custody court was out of action for several weeks following an incident where the dock was damaged and wasn't repaired. We were also using the court whilst the carpet had been removed and not replaced.</a:t>
                      </a:r>
                    </a:p>
                  </a:txBody>
                  <a:tcPr marL="6350" marR="6350" marT="6350" marB="0" anchor="ctr"/>
                </a:tc>
                <a:extLst>
                  <a:ext uri="{0D108BD9-81ED-4DB2-BD59-A6C34878D82A}">
                    <a16:rowId xmlns:a16="http://schemas.microsoft.com/office/drawing/2014/main" val="2984759021"/>
                  </a:ext>
                </a:extLst>
              </a:tr>
              <a:tr h="18191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Leicester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Not enough waiting space or conference rooms</a:t>
                      </a:r>
                    </a:p>
                  </a:txBody>
                  <a:tcPr marL="6350" marR="6350" marT="6350" marB="0" anchor="ctr"/>
                </a:tc>
                <a:extLst>
                  <a:ext uri="{0D108BD9-81ED-4DB2-BD59-A6C34878D82A}">
                    <a16:rowId xmlns:a16="http://schemas.microsoft.com/office/drawing/2014/main" val="2448142243"/>
                  </a:ext>
                </a:extLst>
              </a:tr>
              <a:tr h="262768">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Lincoln Crown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Small court rooms, not enough rooms which prevents some cases being heard. Limited access for wheelchairs. Building puts victims and witnesses at risk</a:t>
                      </a:r>
                    </a:p>
                  </a:txBody>
                  <a:tcPr marL="6350" marR="6350" marT="6350" marB="0" anchor="ctr"/>
                </a:tc>
                <a:extLst>
                  <a:ext uri="{0D108BD9-81ED-4DB2-BD59-A6C34878D82A}">
                    <a16:rowId xmlns:a16="http://schemas.microsoft.com/office/drawing/2014/main" val="3958780846"/>
                  </a:ext>
                </a:extLst>
              </a:tr>
              <a:tr h="70745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Nightingale Court in Wolverhampton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most concerning case I can think of, although it was a colleague who told me about that. In my personal experience, the cases of delay due to extreme temperatures are the most obvious examples of waste caused through a failure to maintain the buildings, but I have also experienced  broken or dilapidated furniture leaving counsel with few or no places to sit with any degree of comfort in Court (many Crown Courts), lack of rooms for client meetings requiring hushed conversations in corridors or stairwells (many Crown Courts), etc.</a:t>
                      </a:r>
                    </a:p>
                  </a:txBody>
                  <a:tcPr marL="6350" marR="6350" marT="6350" marB="0" anchor="ctr"/>
                </a:tc>
                <a:extLst>
                  <a:ext uri="{0D108BD9-81ED-4DB2-BD59-A6C34878D82A}">
                    <a16:rowId xmlns:a16="http://schemas.microsoft.com/office/drawing/2014/main" val="4179002714"/>
                  </a:ext>
                </a:extLst>
              </a:tr>
              <a:tr h="94495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Northampton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advocates room comfortably fits three advocates, four at a push. And that’s with another advocates room round the corner just as </a:t>
                      </a:r>
                      <a:r>
                        <a:rPr lang="en-US" sz="1100" b="0" i="0" u="none" strike="noStrike" dirty="0" err="1">
                          <a:solidFill>
                            <a:srgbClr val="000000"/>
                          </a:solidFill>
                          <a:effectLst/>
                          <a:latin typeface="Avenir Next" panose="020B0503020202020204" pitchFamily="34" charset="0"/>
                          <a:cs typeface="Arial" panose="020B0604020202020204" pitchFamily="34" charset="0"/>
                        </a:rPr>
                        <a:t>cosy</a:t>
                      </a:r>
                      <a:r>
                        <a:rPr lang="en-US" sz="1100" b="0" i="0" u="none" strike="noStrike" dirty="0">
                          <a:solidFill>
                            <a:srgbClr val="000000"/>
                          </a:solidFill>
                          <a:effectLst/>
                          <a:latin typeface="Avenir Next" panose="020B0503020202020204" pitchFamily="34" charset="0"/>
                          <a:cs typeface="Arial" panose="020B0604020202020204" pitchFamily="34" charset="0"/>
                        </a:rPr>
                        <a:t>. Often there are around 7 of us crammed in. Nowhere to put our bags or belongings other than around four coat hooks which are quickly used. There are generators in the room which cause a lot of heat and no air conditioning so it is unbearable in the summer.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solicitors have to exit the entire court and re-enter the cells section of the court from the outside (in the rain and snow) in order to speak to our clients. The coffee machine and vending machines are usually out of order. Most of the plug sockets don’t work and they are usually on the front benches, so if working in court waiting for your case to get </a:t>
                      </a:r>
                    </a:p>
                  </a:txBody>
                  <a:tcPr marL="6350" marR="6350" marT="6350" marB="0" anchor="ctr"/>
                </a:tc>
                <a:extLst>
                  <a:ext uri="{0D108BD9-81ED-4DB2-BD59-A6C34878D82A}">
                    <a16:rowId xmlns:a16="http://schemas.microsoft.com/office/drawing/2014/main" val="2845840184"/>
                  </a:ext>
                </a:extLst>
              </a:tr>
              <a:tr h="419418">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Nottingham</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Nottingham including the Carrington Street Justice Centre is particularly bad with lifts and toilets out of commission. The general condition is not good. At one stage the District Judges Waiting Area in Nottingham was completely flooded from rooms above it.</a:t>
                      </a:r>
                    </a:p>
                  </a:txBody>
                  <a:tcPr marL="6350" marR="6350" marT="6350" marB="0" anchor="ctr"/>
                </a:tc>
                <a:extLst>
                  <a:ext uri="{0D108BD9-81ED-4DB2-BD59-A6C34878D82A}">
                    <a16:rowId xmlns:a16="http://schemas.microsoft.com/office/drawing/2014/main" val="100026555"/>
                  </a:ext>
                </a:extLst>
              </a:tr>
              <a:tr h="328503">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Nottingham Courts and Leicester Courts.</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Toilet facilities</a:t>
                      </a:r>
                    </a:p>
                  </a:txBody>
                  <a:tcPr marL="6350" marR="6350" marT="6350" marB="0" anchor="ctr"/>
                </a:tc>
                <a:extLst>
                  <a:ext uri="{0D108BD9-81ED-4DB2-BD59-A6C34878D82A}">
                    <a16:rowId xmlns:a16="http://schemas.microsoft.com/office/drawing/2014/main" val="1116914940"/>
                  </a:ext>
                </a:extLst>
              </a:tr>
              <a:tr h="27833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Nottingham Magsistrates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insufficient court staff to run a court so workload merged with another court causing adjournment of cases from am to pm and also to new dates</a:t>
                      </a:r>
                    </a:p>
                  </a:txBody>
                  <a:tcPr marL="6350" marR="6350" marT="6350" marB="0" anchor="ctr"/>
                </a:tc>
                <a:extLst>
                  <a:ext uri="{0D108BD9-81ED-4DB2-BD59-A6C34878D82A}">
                    <a16:rowId xmlns:a16="http://schemas.microsoft.com/office/drawing/2014/main" val="3033978617"/>
                  </a:ext>
                </a:extLst>
              </a:tr>
              <a:tr h="19743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Stafford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Leaking toilet, ladies, in the advocate's room</a:t>
                      </a:r>
                    </a:p>
                  </a:txBody>
                  <a:tcPr marL="6350" marR="6350" marT="6350" marB="0" anchor="ctr"/>
                </a:tc>
                <a:extLst>
                  <a:ext uri="{0D108BD9-81ED-4DB2-BD59-A6C34878D82A}">
                    <a16:rowId xmlns:a16="http://schemas.microsoft.com/office/drawing/2014/main" val="1852696188"/>
                  </a:ext>
                </a:extLst>
              </a:tr>
              <a:tr h="252661">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Stoke on Trent Crown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Had buckets catching leaks from the ceiling earlier this year.</a:t>
                      </a:r>
                    </a:p>
                  </a:txBody>
                  <a:tcPr marL="6350" marR="6350" marT="6350" marB="0" anchor="ctr"/>
                </a:tc>
                <a:extLst>
                  <a:ext uri="{0D108BD9-81ED-4DB2-BD59-A6C34878D82A}">
                    <a16:rowId xmlns:a16="http://schemas.microsoft.com/office/drawing/2014/main" val="2078605779"/>
                  </a:ext>
                </a:extLst>
              </a:tr>
              <a:tr h="227396">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Stoke-on-Trent Crown Court </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Been a water leak on the first floor for 4 years and still not fixed</a:t>
                      </a:r>
                    </a:p>
                  </a:txBody>
                  <a:tcPr marL="6350" marR="6350" marT="6350" marB="0" anchor="ctr"/>
                </a:tc>
                <a:extLst>
                  <a:ext uri="{0D108BD9-81ED-4DB2-BD59-A6C34878D82A}">
                    <a16:rowId xmlns:a16="http://schemas.microsoft.com/office/drawing/2014/main" val="3077810340"/>
                  </a:ext>
                </a:extLst>
              </a:tr>
              <a:tr h="17181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Telford.</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CPS unable to play </a:t>
                      </a:r>
                      <a:r>
                        <a:rPr lang="en-US" sz="1100" b="0" i="0" u="none" strike="noStrike" dirty="0" err="1">
                          <a:solidFill>
                            <a:srgbClr val="000000"/>
                          </a:solidFill>
                          <a:effectLst/>
                          <a:latin typeface="Avenir Next" panose="020B0503020202020204" pitchFamily="34" charset="0"/>
                          <a:cs typeface="Arial" panose="020B0604020202020204" pitchFamily="34" charset="0"/>
                        </a:rPr>
                        <a:t>cctv</a:t>
                      </a:r>
                      <a:r>
                        <a:rPr lang="en-US" sz="1100" b="0" i="0" u="none" strike="noStrike" dirty="0">
                          <a:solidFill>
                            <a:srgbClr val="000000"/>
                          </a:solidFill>
                          <a:effectLst/>
                          <a:latin typeface="Avenir Next" panose="020B0503020202020204" pitchFamily="34" charset="0"/>
                          <a:cs typeface="Arial" panose="020B0604020202020204" pitchFamily="34" charset="0"/>
                        </a:rPr>
                        <a:t> footage meaning trail had to go part heard. </a:t>
                      </a:r>
                    </a:p>
                  </a:txBody>
                  <a:tcPr marL="6350" marR="6350" marT="6350" marB="0" anchor="ctr"/>
                </a:tc>
                <a:extLst>
                  <a:ext uri="{0D108BD9-81ED-4DB2-BD59-A6C34878D82A}">
                    <a16:rowId xmlns:a16="http://schemas.microsoft.com/office/drawing/2014/main" val="1114529579"/>
                  </a:ext>
                </a:extLst>
              </a:tr>
              <a:tr h="24255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Walsall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Is in poor repair in places and there is a serious shortage of consultation rooms. </a:t>
                      </a:r>
                    </a:p>
                  </a:txBody>
                  <a:tcPr marL="6350" marR="6350" marT="6350" marB="0" anchor="ctr"/>
                </a:tc>
                <a:extLst>
                  <a:ext uri="{0D108BD9-81ED-4DB2-BD59-A6C34878D82A}">
                    <a16:rowId xmlns:a16="http://schemas.microsoft.com/office/drawing/2014/main" val="1770120861"/>
                  </a:ext>
                </a:extLst>
              </a:tr>
              <a:tr h="34362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Wolverhampton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Not enough cell space for remands so clients left at the police station until others have been dealt with at court and space is made available. This means having to wait all day to get a case heard. When we have video links from the PS - this did not happen</a:t>
                      </a:r>
                    </a:p>
                  </a:txBody>
                  <a:tcPr marL="6350" marR="6350" marT="6350" marB="0" anchor="ctr"/>
                </a:tc>
                <a:extLst>
                  <a:ext uri="{0D108BD9-81ED-4DB2-BD59-A6C34878D82A}">
                    <a16:rowId xmlns:a16="http://schemas.microsoft.com/office/drawing/2014/main" val="3290946020"/>
                  </a:ext>
                </a:extLst>
              </a:tr>
            </a:tbl>
          </a:graphicData>
        </a:graphic>
      </p:graphicFrame>
    </p:spTree>
    <p:extLst>
      <p:ext uri="{BB962C8B-B14F-4D97-AF65-F5344CB8AC3E}">
        <p14:creationId xmlns:p14="http://schemas.microsoft.com/office/powerpoint/2010/main" val="949011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704BEF1-F353-7EF2-E99B-F798B72A42BF}"/>
              </a:ext>
            </a:extLst>
          </p:cNvPr>
          <p:cNvPicPr>
            <a:picLocks noChangeAspect="1"/>
          </p:cNvPicPr>
          <p:nvPr/>
        </p:nvPicPr>
        <p:blipFill>
          <a:blip r:embed="rId2"/>
          <a:stretch>
            <a:fillRect/>
          </a:stretch>
        </p:blipFill>
        <p:spPr>
          <a:xfrm>
            <a:off x="0"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graphicFrame>
        <p:nvGraphicFramePr>
          <p:cNvPr id="6" name="Table 5">
            <a:extLst>
              <a:ext uri="{FF2B5EF4-FFF2-40B4-BE49-F238E27FC236}">
                <a16:creationId xmlns:a16="http://schemas.microsoft.com/office/drawing/2014/main" id="{8735AE69-E7A0-2CEE-217C-75299C2C8B7F}"/>
              </a:ext>
            </a:extLst>
          </p:cNvPr>
          <p:cNvGraphicFramePr>
            <a:graphicFrameLocks noGrp="1"/>
          </p:cNvGraphicFramePr>
          <p:nvPr>
            <p:extLst>
              <p:ext uri="{D42A27DB-BD31-4B8C-83A1-F6EECF244321}">
                <p14:modId xmlns:p14="http://schemas.microsoft.com/office/powerpoint/2010/main" val="2320752126"/>
              </p:ext>
            </p:extLst>
          </p:nvPr>
        </p:nvGraphicFramePr>
        <p:xfrm>
          <a:off x="761444" y="2117579"/>
          <a:ext cx="11059510" cy="2179364"/>
        </p:xfrm>
        <a:graphic>
          <a:graphicData uri="http://schemas.openxmlformats.org/drawingml/2006/table">
            <a:tbl>
              <a:tblPr firstRow="1" bandRow="1">
                <a:tableStyleId>{5C22544A-7EE6-4342-B048-85BDC9FD1C3A}</a:tableStyleId>
              </a:tblPr>
              <a:tblGrid>
                <a:gridCol w="2226553">
                  <a:extLst>
                    <a:ext uri="{9D8B030D-6E8A-4147-A177-3AD203B41FA5}">
                      <a16:colId xmlns:a16="http://schemas.microsoft.com/office/drawing/2014/main" val="4041048218"/>
                    </a:ext>
                  </a:extLst>
                </a:gridCol>
                <a:gridCol w="8832957">
                  <a:extLst>
                    <a:ext uri="{9D8B030D-6E8A-4147-A177-3AD203B41FA5}">
                      <a16:colId xmlns:a16="http://schemas.microsoft.com/office/drawing/2014/main" val="3555518222"/>
                    </a:ext>
                  </a:extLst>
                </a:gridCol>
              </a:tblGrid>
              <a:tr h="359706">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FFFFFF"/>
                        </a:solidFill>
                        <a:effectLst/>
                        <a:latin typeface="Avenir Next" panose="020B0503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3522197593"/>
                  </a:ext>
                </a:extLst>
              </a:tr>
              <a:tr h="3297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venir Next" panose="020B0503020202020204" pitchFamily="34" charset="0"/>
                          <a:cs typeface="Arial" panose="020B0604020202020204" pitchFamily="34" charset="0"/>
                        </a:rPr>
                        <a:t>Wolverhampton Magistrates Court</a:t>
                      </a:r>
                    </a:p>
                    <a:p>
                      <a:pPr algn="l" fontAlgn="ctr"/>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venir Next" panose="020B0503020202020204" pitchFamily="34" charset="0"/>
                          <a:cs typeface="Arial" panose="020B0604020202020204" pitchFamily="34" charset="0"/>
                        </a:rPr>
                        <a:t>Is in very poor repair in places and there is a shortage of consultation rooms.</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053164208"/>
                  </a:ext>
                </a:extLst>
              </a:tr>
              <a:tr h="491519">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Wolverhampton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My last visit was a significant period of time ago, so there could have been changes since then. However, on previous visits, the public toilets were appalling, the cafe had been closed and the room was full of rubbish, the conference room were damp, dirty and not enough of them, so the facilities for speaking to clients was wholly inadequate.</a:t>
                      </a:r>
                    </a:p>
                  </a:txBody>
                  <a:tcPr marL="6350" marR="6350" marT="6350" marB="0" anchor="ctr"/>
                </a:tc>
                <a:extLst>
                  <a:ext uri="{0D108BD9-81ED-4DB2-BD59-A6C34878D82A}">
                    <a16:rowId xmlns:a16="http://schemas.microsoft.com/office/drawing/2014/main" val="3225808213"/>
                  </a:ext>
                </a:extLst>
              </a:tr>
              <a:tr h="819194">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Worcester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This court building is in a poor state of repair. The main courtroom has leaks in the roof, and mice running around in it. Other courtrooms have carpet moths destroying the carpets. The CVP connections are poor. It is often barely possible to hear what an advocate is saying over the link.</a:t>
                      </a:r>
                    </a:p>
                  </a:txBody>
                  <a:tcPr marL="6350" marR="6350" marT="6350" marB="0" anchor="ctr"/>
                </a:tc>
                <a:extLst>
                  <a:ext uri="{0D108BD9-81ED-4DB2-BD59-A6C34878D82A}">
                    <a16:rowId xmlns:a16="http://schemas.microsoft.com/office/drawing/2014/main" val="2890422001"/>
                  </a:ext>
                </a:extLst>
              </a:tr>
            </a:tbl>
          </a:graphicData>
        </a:graphic>
      </p:graphicFrame>
      <p:sp>
        <p:nvSpPr>
          <p:cNvPr id="10" name="TextBox 9">
            <a:extLst>
              <a:ext uri="{FF2B5EF4-FFF2-40B4-BE49-F238E27FC236}">
                <a16:creationId xmlns:a16="http://schemas.microsoft.com/office/drawing/2014/main" id="{8BC5AE07-DD6A-58DC-CF58-CD40B2F38BCE}"/>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33</a:t>
            </a:r>
          </a:p>
        </p:txBody>
      </p:sp>
    </p:spTree>
    <p:extLst>
      <p:ext uri="{BB962C8B-B14F-4D97-AF65-F5344CB8AC3E}">
        <p14:creationId xmlns:p14="http://schemas.microsoft.com/office/powerpoint/2010/main" val="1526435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2"/>
          <a:stretch>
            <a:fillRect/>
          </a:stretch>
        </p:blipFill>
        <p:spPr>
          <a:xfrm>
            <a:off x="9108306" y="126601"/>
            <a:ext cx="2750061" cy="934135"/>
          </a:xfrm>
          <a:prstGeom prst="rect">
            <a:avLst/>
          </a:prstGeom>
        </p:spPr>
      </p:pic>
      <p:sp>
        <p:nvSpPr>
          <p:cNvPr id="10" name="Title 1">
            <a:extLst>
              <a:ext uri="{FF2B5EF4-FFF2-40B4-BE49-F238E27FC236}">
                <a16:creationId xmlns:a16="http://schemas.microsoft.com/office/drawing/2014/main" id="{A874F41F-7A5A-A6C5-E943-5860651CC6A1}"/>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600" dirty="0">
                <a:latin typeface="Times" pitchFamily="2" charset="0"/>
              </a:rPr>
              <a:t>North East</a:t>
            </a:r>
          </a:p>
        </p:txBody>
      </p:sp>
      <p:graphicFrame>
        <p:nvGraphicFramePr>
          <p:cNvPr id="11" name="Content Placeholder 4">
            <a:extLst>
              <a:ext uri="{FF2B5EF4-FFF2-40B4-BE49-F238E27FC236}">
                <a16:creationId xmlns:a16="http://schemas.microsoft.com/office/drawing/2014/main" id="{3C7050DC-ADF2-221A-2A67-41371B1CCDDB}"/>
              </a:ext>
            </a:extLst>
          </p:cNvPr>
          <p:cNvGraphicFramePr>
            <a:graphicFrameLocks/>
          </p:cNvGraphicFramePr>
          <p:nvPr>
            <p:extLst>
              <p:ext uri="{D42A27DB-BD31-4B8C-83A1-F6EECF244321}">
                <p14:modId xmlns:p14="http://schemas.microsoft.com/office/powerpoint/2010/main" val="4065009957"/>
              </p:ext>
            </p:extLst>
          </p:nvPr>
        </p:nvGraphicFramePr>
        <p:xfrm>
          <a:off x="6172199" y="1442852"/>
          <a:ext cx="5768439" cy="4595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3">
            <a:extLst>
              <a:ext uri="{FF2B5EF4-FFF2-40B4-BE49-F238E27FC236}">
                <a16:creationId xmlns:a16="http://schemas.microsoft.com/office/drawing/2014/main" id="{6DAF22CB-E146-4434-8F08-9A6ECA5C3B0A}"/>
              </a:ext>
            </a:extLst>
          </p:cNvPr>
          <p:cNvGraphicFramePr>
            <a:graphicFrameLocks/>
          </p:cNvGraphicFramePr>
          <p:nvPr>
            <p:extLst>
              <p:ext uri="{D42A27DB-BD31-4B8C-83A1-F6EECF244321}">
                <p14:modId xmlns:p14="http://schemas.microsoft.com/office/powerpoint/2010/main" val="2858603971"/>
              </p:ext>
            </p:extLst>
          </p:nvPr>
        </p:nvGraphicFramePr>
        <p:xfrm>
          <a:off x="838200" y="1442852"/>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D5B8CB81-8B25-111F-70E0-5005D526409C}"/>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34</a:t>
            </a:r>
          </a:p>
        </p:txBody>
      </p:sp>
    </p:spTree>
    <p:extLst>
      <p:ext uri="{BB962C8B-B14F-4D97-AF65-F5344CB8AC3E}">
        <p14:creationId xmlns:p14="http://schemas.microsoft.com/office/powerpoint/2010/main" val="3707182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A30F266F-5F0B-B322-FDA6-3F34837D430A}"/>
              </a:ext>
            </a:extLst>
          </p:cNvPr>
          <p:cNvPicPr>
            <a:picLocks noChangeAspect="1"/>
          </p:cNvPicPr>
          <p:nvPr/>
        </p:nvPicPr>
        <p:blipFill>
          <a:blip r:embed="rId2"/>
          <a:stretch>
            <a:fillRect/>
          </a:stretch>
        </p:blipFill>
        <p:spPr>
          <a:xfrm>
            <a:off x="-1"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graphicFrame>
        <p:nvGraphicFramePr>
          <p:cNvPr id="2" name="Table 6">
            <a:extLst>
              <a:ext uri="{FF2B5EF4-FFF2-40B4-BE49-F238E27FC236}">
                <a16:creationId xmlns:a16="http://schemas.microsoft.com/office/drawing/2014/main" id="{1F3AC893-55CB-7384-03D3-DFE4460A8528}"/>
              </a:ext>
            </a:extLst>
          </p:cNvPr>
          <p:cNvGraphicFramePr>
            <a:graphicFrameLocks noGrp="1"/>
          </p:cNvGraphicFramePr>
          <p:nvPr>
            <p:extLst>
              <p:ext uri="{D42A27DB-BD31-4B8C-83A1-F6EECF244321}">
                <p14:modId xmlns:p14="http://schemas.microsoft.com/office/powerpoint/2010/main" val="929683287"/>
              </p:ext>
            </p:extLst>
          </p:nvPr>
        </p:nvGraphicFramePr>
        <p:xfrm>
          <a:off x="665881" y="2300111"/>
          <a:ext cx="10857188" cy="1789430"/>
        </p:xfrm>
        <a:graphic>
          <a:graphicData uri="http://schemas.openxmlformats.org/drawingml/2006/table">
            <a:tbl>
              <a:tblPr firstRow="1" bandRow="1">
                <a:tableStyleId>{5C22544A-7EE6-4342-B048-85BDC9FD1C3A}</a:tableStyleId>
              </a:tblPr>
              <a:tblGrid>
                <a:gridCol w="2291257">
                  <a:extLst>
                    <a:ext uri="{9D8B030D-6E8A-4147-A177-3AD203B41FA5}">
                      <a16:colId xmlns:a16="http://schemas.microsoft.com/office/drawing/2014/main" val="4240764585"/>
                    </a:ext>
                  </a:extLst>
                </a:gridCol>
                <a:gridCol w="8565931">
                  <a:extLst>
                    <a:ext uri="{9D8B030D-6E8A-4147-A177-3AD203B41FA5}">
                      <a16:colId xmlns:a16="http://schemas.microsoft.com/office/drawing/2014/main" val="7534475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FFFFFF"/>
                          </a:solidFill>
                          <a:effectLst/>
                          <a:latin typeface="Avenir Next" panose="020B0503020202020204" pitchFamily="34" charset="0"/>
                          <a:cs typeface="Arial" panose="020B0604020202020204" pitchFamily="34" charset="0"/>
                        </a:rPr>
                        <a:t>Court </a:t>
                      </a:r>
                      <a:endParaRPr lang="en-GB" dirty="0">
                        <a:latin typeface="Avenir Next" panose="020B0503020202020204" pitchFamily="34" charset="0"/>
                        <a:cs typeface="Arial" panose="020B0604020202020204" pitchFamily="34" charset="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FFFFFF"/>
                          </a:solidFill>
                          <a:effectLst/>
                          <a:latin typeface="Avenir Next" panose="020B0503020202020204" pitchFamily="34" charset="0"/>
                          <a:cs typeface="Arial" panose="020B0604020202020204" pitchFamily="34" charset="0"/>
                        </a:rPr>
                        <a:t>Poor experience/s</a:t>
                      </a:r>
                      <a:endParaRPr lang="en-GB" dirty="0">
                        <a:latin typeface="Avenir Next" panose="020B0503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905989604"/>
                  </a:ext>
                </a:extLst>
              </a:tr>
              <a:tr h="37084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Newcastle</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Court building falling apart</a:t>
                      </a:r>
                    </a:p>
                  </a:txBody>
                  <a:tcPr marL="6350" marR="6350" marT="6350" marB="0" anchor="ctr"/>
                </a:tc>
                <a:extLst>
                  <a:ext uri="{0D108BD9-81ED-4DB2-BD59-A6C34878D82A}">
                    <a16:rowId xmlns:a16="http://schemas.microsoft.com/office/drawing/2014/main" val="2225358385"/>
                  </a:ext>
                </a:extLst>
              </a:tr>
              <a:tr h="370840">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South Shields Workington Carlisle</a:t>
                      </a:r>
                    </a:p>
                  </a:txBody>
                  <a:tcPr marL="6350" marR="6350" marT="6350" marB="0" anchor="ctr"/>
                </a:tc>
                <a:tc>
                  <a:txBody>
                    <a:bodyPr/>
                    <a:lstStyle/>
                    <a:p>
                      <a:pPr algn="l" fontAlgn="b"/>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592806183"/>
                  </a:ext>
                </a:extLst>
              </a:tr>
              <a:tr h="370840">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Teesside MC,</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is a grubby and tired building. There are inadequate facilities for advocates. I remember attending there once when there was terrible snow and attended in appropriate clothing but needed somewhere to change into a suit. All I was offered (as an Officer of the Court), was a public toilet that was less than clean and covered in </a:t>
                      </a:r>
                      <a:r>
                        <a:rPr lang="en-US" sz="1100" b="0" i="0" u="none" strike="noStrike" dirty="0" err="1">
                          <a:solidFill>
                            <a:srgbClr val="000000"/>
                          </a:solidFill>
                          <a:effectLst/>
                          <a:latin typeface="Avenir Next" panose="020B0503020202020204" pitchFamily="34" charset="0"/>
                          <a:cs typeface="Arial" panose="020B0604020202020204" pitchFamily="34" charset="0"/>
                        </a:rPr>
                        <a:t>graffitti</a:t>
                      </a:r>
                      <a:r>
                        <a:rPr lang="en-US" sz="1100" b="0" i="0" u="none" strike="noStrike" dirty="0">
                          <a:solidFill>
                            <a:srgbClr val="000000"/>
                          </a:solidFill>
                          <a:effectLst/>
                          <a:latin typeface="Avenir Next" panose="020B0503020202020204" pitchFamily="34" charset="0"/>
                          <a:cs typeface="Arial" panose="020B0604020202020204" pitchFamily="34" charset="0"/>
                        </a:rPr>
                        <a:t>. It made me feel that the profession I had entered was less than what had been advertised.</a:t>
                      </a:r>
                    </a:p>
                  </a:txBody>
                  <a:tcPr marL="6350" marR="6350" marT="6350" marB="0" anchor="ctr"/>
                </a:tc>
                <a:extLst>
                  <a:ext uri="{0D108BD9-81ED-4DB2-BD59-A6C34878D82A}">
                    <a16:rowId xmlns:a16="http://schemas.microsoft.com/office/drawing/2014/main" val="636193998"/>
                  </a:ext>
                </a:extLst>
              </a:tr>
            </a:tbl>
          </a:graphicData>
        </a:graphic>
      </p:graphicFrame>
      <p:sp>
        <p:nvSpPr>
          <p:cNvPr id="3" name="TextBox 2">
            <a:extLst>
              <a:ext uri="{FF2B5EF4-FFF2-40B4-BE49-F238E27FC236}">
                <a16:creationId xmlns:a16="http://schemas.microsoft.com/office/drawing/2014/main" id="{A42AC290-4A7A-6BB1-1E19-C0303C1BCDB8}"/>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35</a:t>
            </a:r>
          </a:p>
        </p:txBody>
      </p:sp>
    </p:spTree>
    <p:extLst>
      <p:ext uri="{BB962C8B-B14F-4D97-AF65-F5344CB8AC3E}">
        <p14:creationId xmlns:p14="http://schemas.microsoft.com/office/powerpoint/2010/main" val="2120703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2"/>
          <a:stretch>
            <a:fillRect/>
          </a:stretch>
        </p:blipFill>
        <p:spPr>
          <a:xfrm>
            <a:off x="9108306" y="126601"/>
            <a:ext cx="2750061" cy="934135"/>
          </a:xfrm>
          <a:prstGeom prst="rect">
            <a:avLst/>
          </a:prstGeom>
        </p:spPr>
      </p:pic>
      <p:sp>
        <p:nvSpPr>
          <p:cNvPr id="6" name="Title 1">
            <a:extLst>
              <a:ext uri="{FF2B5EF4-FFF2-40B4-BE49-F238E27FC236}">
                <a16:creationId xmlns:a16="http://schemas.microsoft.com/office/drawing/2014/main" id="{63E8E383-08EF-9F8F-31B2-2AC6D4FC5B5A}"/>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600" dirty="0">
                <a:solidFill>
                  <a:srgbClr val="004D71"/>
                </a:solidFill>
                <a:latin typeface="Times" pitchFamily="2" charset="0"/>
              </a:rPr>
              <a:t>North West</a:t>
            </a:r>
          </a:p>
        </p:txBody>
      </p:sp>
      <p:graphicFrame>
        <p:nvGraphicFramePr>
          <p:cNvPr id="7" name="Content Placeholder 4">
            <a:extLst>
              <a:ext uri="{FF2B5EF4-FFF2-40B4-BE49-F238E27FC236}">
                <a16:creationId xmlns:a16="http://schemas.microsoft.com/office/drawing/2014/main" id="{6C69D122-EED4-B0F4-D5C4-9B553A506DAD}"/>
              </a:ext>
            </a:extLst>
          </p:cNvPr>
          <p:cNvGraphicFramePr>
            <a:graphicFrameLocks/>
          </p:cNvGraphicFramePr>
          <p:nvPr/>
        </p:nvGraphicFramePr>
        <p:xfrm>
          <a:off x="6172200" y="1557633"/>
          <a:ext cx="5614060" cy="4475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a:extLst>
              <a:ext uri="{FF2B5EF4-FFF2-40B4-BE49-F238E27FC236}">
                <a16:creationId xmlns:a16="http://schemas.microsoft.com/office/drawing/2014/main" id="{83B4847C-18EC-BBAB-6571-75DACFBEAC73}"/>
              </a:ext>
            </a:extLst>
          </p:cNvPr>
          <p:cNvGraphicFramePr>
            <a:graphicFrameLocks/>
          </p:cNvGraphicFramePr>
          <p:nvPr/>
        </p:nvGraphicFramePr>
        <p:xfrm>
          <a:off x="838199" y="1557633"/>
          <a:ext cx="5181601" cy="461933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F017F094-0DBF-0213-76BE-27A1BBFC6C66}"/>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36</a:t>
            </a:r>
          </a:p>
        </p:txBody>
      </p:sp>
    </p:spTree>
    <p:extLst>
      <p:ext uri="{BB962C8B-B14F-4D97-AF65-F5344CB8AC3E}">
        <p14:creationId xmlns:p14="http://schemas.microsoft.com/office/powerpoint/2010/main" val="219484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2" name="Table 5">
            <a:extLst>
              <a:ext uri="{FF2B5EF4-FFF2-40B4-BE49-F238E27FC236}">
                <a16:creationId xmlns:a16="http://schemas.microsoft.com/office/drawing/2014/main" id="{E1229F6A-9981-6382-4433-60624103F424}"/>
              </a:ext>
            </a:extLst>
          </p:cNvPr>
          <p:cNvGraphicFramePr>
            <a:graphicFrameLocks noGrp="1"/>
          </p:cNvGraphicFramePr>
          <p:nvPr>
            <p:extLst>
              <p:ext uri="{D42A27DB-BD31-4B8C-83A1-F6EECF244321}">
                <p14:modId xmlns:p14="http://schemas.microsoft.com/office/powerpoint/2010/main" val="1599130207"/>
              </p:ext>
            </p:extLst>
          </p:nvPr>
        </p:nvGraphicFramePr>
        <p:xfrm>
          <a:off x="383627" y="1110944"/>
          <a:ext cx="11424745" cy="5749875"/>
        </p:xfrm>
        <a:graphic>
          <a:graphicData uri="http://schemas.openxmlformats.org/drawingml/2006/table">
            <a:tbl>
              <a:tblPr firstRow="1" bandRow="1">
                <a:tableStyleId>{5C22544A-7EE6-4342-B048-85BDC9FD1C3A}</a:tableStyleId>
              </a:tblPr>
              <a:tblGrid>
                <a:gridCol w="2785877">
                  <a:extLst>
                    <a:ext uri="{9D8B030D-6E8A-4147-A177-3AD203B41FA5}">
                      <a16:colId xmlns:a16="http://schemas.microsoft.com/office/drawing/2014/main" val="509402575"/>
                    </a:ext>
                  </a:extLst>
                </a:gridCol>
                <a:gridCol w="8638868">
                  <a:extLst>
                    <a:ext uri="{9D8B030D-6E8A-4147-A177-3AD203B41FA5}">
                      <a16:colId xmlns:a16="http://schemas.microsoft.com/office/drawing/2014/main" val="3826032061"/>
                    </a:ext>
                  </a:extLst>
                </a:gridCol>
              </a:tblGrid>
              <a:tr h="270104">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txBody>
                  <a:tcPr marL="6350" marR="6350" marT="6350" marB="0" anchor="ctr">
                    <a:solidFill>
                      <a:srgbClr val="0070C0"/>
                    </a:solidFill>
                  </a:tcPr>
                </a:tc>
                <a:extLst>
                  <a:ext uri="{0D108BD9-81ED-4DB2-BD59-A6C34878D82A}">
                    <a16:rowId xmlns:a16="http://schemas.microsoft.com/office/drawing/2014/main" val="469452069"/>
                  </a:ext>
                </a:extLst>
              </a:tr>
              <a:tr h="397858">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Birkenhead</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Court shut for several weeks due to asbestos issue.</a:t>
                      </a:r>
                    </a:p>
                  </a:txBody>
                  <a:tcPr marL="6350" marR="6350" marT="6350" marB="0" anchor="ctr"/>
                </a:tc>
                <a:extLst>
                  <a:ext uri="{0D108BD9-81ED-4DB2-BD59-A6C34878D82A}">
                    <a16:rowId xmlns:a16="http://schemas.microsoft.com/office/drawing/2014/main" val="2006161442"/>
                  </a:ext>
                </a:extLst>
              </a:tr>
              <a:tr h="380964">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Birkenhead County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Chronic lack of conference rooms, no advocates room, lack of refreshment facilities, leaky roof, leaky windows, lack of air con / heating. Hearing rooms on the 4th floor with lifts that rarely work and are decades old when they do.</a:t>
                      </a:r>
                    </a:p>
                  </a:txBody>
                  <a:tcPr marL="6350" marR="6350" marT="6350" marB="0" anchor="ctr"/>
                </a:tc>
                <a:extLst>
                  <a:ext uri="{0D108BD9-81ED-4DB2-BD59-A6C34878D82A}">
                    <a16:rowId xmlns:a16="http://schemas.microsoft.com/office/drawing/2014/main" val="2599390261"/>
                  </a:ext>
                </a:extLst>
              </a:tr>
              <a:tr h="638769">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Blackpool County and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is typical of the crumbling estate. Very poor location- dreadful example of brutalist architecture which is completely unfit for either the delivery of, or promotion of any concept of modern justice or in fact, a 21st century society. Low morale of HMCTS directly linked to such poor working environment.</a:t>
                      </a:r>
                    </a:p>
                  </a:txBody>
                  <a:tcPr marL="6350" marR="6350" marT="6350" marB="0" anchor="ctr"/>
                </a:tc>
                <a:extLst>
                  <a:ext uri="{0D108BD9-81ED-4DB2-BD59-A6C34878D82A}">
                    <a16:rowId xmlns:a16="http://schemas.microsoft.com/office/drawing/2014/main" val="4208137629"/>
                  </a:ext>
                </a:extLst>
              </a:tr>
              <a:tr h="38662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Blackpool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 went recently. I couldn’t for it because the sign was covered in graffiti. The building was so run down I honestly thought it was closed. Certainly should be.</a:t>
                      </a:r>
                    </a:p>
                  </a:txBody>
                  <a:tcPr marL="6350" marR="6350" marT="6350" marB="0" anchor="ctr"/>
                </a:tc>
                <a:extLst>
                  <a:ext uri="{0D108BD9-81ED-4DB2-BD59-A6C34878D82A}">
                    <a16:rowId xmlns:a16="http://schemas.microsoft.com/office/drawing/2014/main" val="2830751178"/>
                  </a:ext>
                </a:extLst>
              </a:tr>
              <a:tr h="857296">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Chester Magistrates Court and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Replacing lifts at Chester MC and Crown Court have presented problems for defendants, the air conditioning in all courts has been poor and for some reason seems to be controlled off site and the staff cannot alter the temperature. On one occasion the heating was on in the summer at Chester Crown Court. In Crewe the air conditioning is poor in Ct 1 and too cold in Ct 2. In Chester MC the waiting area has been excessively warm and the courtrooms at various temperatures. </a:t>
                      </a:r>
                    </a:p>
                  </a:txBody>
                  <a:tcPr marL="6350" marR="6350" marT="6350" marB="0" anchor="ctr"/>
                </a:tc>
                <a:extLst>
                  <a:ext uri="{0D108BD9-81ED-4DB2-BD59-A6C34878D82A}">
                    <a16:rowId xmlns:a16="http://schemas.microsoft.com/office/drawing/2014/main" val="1886119908"/>
                  </a:ext>
                </a:extLst>
              </a:tr>
              <a:tr h="20731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Crewe, Warrington</a:t>
                      </a:r>
                    </a:p>
                  </a:txBody>
                  <a:tcPr marL="6350" marR="6350" marT="6350" marB="0" anchor="ctr"/>
                </a:tc>
                <a:tc>
                  <a:txBody>
                    <a:bodyPr/>
                    <a:lstStyle/>
                    <a:p>
                      <a:pPr algn="l" fontAlgn="b"/>
                      <a:endParaRPr lang="en-GB" sz="1100" b="0" i="0" u="none" strike="noStrike">
                        <a:solidFill>
                          <a:srgbClr val="000000"/>
                        </a:solidFill>
                        <a:effectLst/>
                        <a:latin typeface="Avenir Next" panose="020B0503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658804323"/>
                  </a:ext>
                </a:extLst>
              </a:tr>
              <a:tr h="28016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Manchester</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police forget to arrange interpreters for a first appearance often causing hours or even days delays</a:t>
                      </a:r>
                    </a:p>
                  </a:txBody>
                  <a:tcPr marL="6350" marR="6350" marT="6350" marB="0" anchor="ctr"/>
                </a:tc>
                <a:extLst>
                  <a:ext uri="{0D108BD9-81ED-4DB2-BD59-A6C34878D82A}">
                    <a16:rowId xmlns:a16="http://schemas.microsoft.com/office/drawing/2014/main" val="2336108002"/>
                  </a:ext>
                </a:extLst>
              </a:tr>
              <a:tr h="21292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Manchester Civil Justice centre</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Too hot in the court rooms in the hot summer months.</a:t>
                      </a:r>
                    </a:p>
                  </a:txBody>
                  <a:tcPr marL="6350" marR="6350" marT="6350" marB="0" anchor="ctr"/>
                </a:tc>
                <a:extLst>
                  <a:ext uri="{0D108BD9-81ED-4DB2-BD59-A6C34878D82A}">
                    <a16:rowId xmlns:a16="http://schemas.microsoft.com/office/drawing/2014/main" val="3173679655"/>
                  </a:ext>
                </a:extLst>
              </a:tr>
              <a:tr h="22973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Manchester CJC</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Heating/cooling system - at the CJC not adequate</a:t>
                      </a:r>
                    </a:p>
                  </a:txBody>
                  <a:tcPr marL="6350" marR="6350" marT="6350" marB="0" anchor="ctr"/>
                </a:tc>
                <a:extLst>
                  <a:ext uri="{0D108BD9-81ED-4DB2-BD59-A6C34878D82A}">
                    <a16:rowId xmlns:a16="http://schemas.microsoft.com/office/drawing/2014/main" val="3908200000"/>
                  </a:ext>
                </a:extLst>
              </a:tr>
              <a:tr h="364257">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Manchester county courts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Refusal to consider hybrid hearings increasing costs and adding to carbon footprint by forcing in person hearings. No parking nearby for such a big court.</a:t>
                      </a:r>
                    </a:p>
                  </a:txBody>
                  <a:tcPr marL="6350" marR="6350" marT="6350" marB="0" anchor="ctr"/>
                </a:tc>
                <a:extLst>
                  <a:ext uri="{0D108BD9-81ED-4DB2-BD59-A6C34878D82A}">
                    <a16:rowId xmlns:a16="http://schemas.microsoft.com/office/drawing/2014/main" val="2658137860"/>
                  </a:ext>
                </a:extLst>
              </a:tr>
              <a:tr h="36425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Manchester Crown Square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Too few conference rooms - building layout causes lost time particularly when returning to the robing room. this room needs moving to another part of the building in my opinion. No food or drink facilities available on site.</a:t>
                      </a:r>
                    </a:p>
                  </a:txBody>
                  <a:tcPr marL="6350" marR="6350" marT="6350" marB="0" anchor="ctr"/>
                </a:tc>
                <a:extLst>
                  <a:ext uri="{0D108BD9-81ED-4DB2-BD59-A6C34878D82A}">
                    <a16:rowId xmlns:a16="http://schemas.microsoft.com/office/drawing/2014/main" val="1126504671"/>
                  </a:ext>
                </a:extLst>
              </a:tr>
              <a:tr h="36425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Preston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Too hot. Insufficient air conditioning. Crumbling ceilings at Sessions House. Unfit for purpose seating at Sessions House especially for those with back problems. Insufficient conference facilities.</a:t>
                      </a:r>
                    </a:p>
                  </a:txBody>
                  <a:tcPr marL="6350" marR="6350" marT="6350" marB="0" anchor="ctr"/>
                </a:tc>
                <a:extLst>
                  <a:ext uri="{0D108BD9-81ED-4DB2-BD59-A6C34878D82A}">
                    <a16:rowId xmlns:a16="http://schemas.microsoft.com/office/drawing/2014/main" val="2662262582"/>
                  </a:ext>
                </a:extLst>
              </a:tr>
              <a:tr h="45372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Preston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is only the information technology side that is not up to scratch. Two weeks ago I asked how the Crown Court at Preston wanted me to serve the electronic bundle for a local authority prosecution and they told me they wanted a hard copy and not an electronic copy</a:t>
                      </a:r>
                    </a:p>
                  </a:txBody>
                  <a:tcPr marL="6350" marR="6350" marT="6350" marB="0" anchor="ctr"/>
                </a:tc>
                <a:extLst>
                  <a:ext uri="{0D108BD9-81ED-4DB2-BD59-A6C34878D82A}">
                    <a16:rowId xmlns:a16="http://schemas.microsoft.com/office/drawing/2014/main" val="4156650429"/>
                  </a:ext>
                </a:extLst>
              </a:tr>
              <a:tr h="338810">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Stockport County Court or Manchester CJC.</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lack of a manned counter for legal professionals is a big retrograde step</a:t>
                      </a:r>
                    </a:p>
                  </a:txBody>
                  <a:tcPr marL="6350" marR="6350" marT="6350" marB="0" anchor="ctr"/>
                </a:tc>
                <a:extLst>
                  <a:ext uri="{0D108BD9-81ED-4DB2-BD59-A6C34878D82A}">
                    <a16:rowId xmlns:a16="http://schemas.microsoft.com/office/drawing/2014/main" val="1101169559"/>
                  </a:ext>
                </a:extLst>
              </a:tr>
            </a:tbl>
          </a:graphicData>
        </a:graphic>
      </p:graphicFrame>
    </p:spTree>
    <p:extLst>
      <p:ext uri="{BB962C8B-B14F-4D97-AF65-F5344CB8AC3E}">
        <p14:creationId xmlns:p14="http://schemas.microsoft.com/office/powerpoint/2010/main" val="2890575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0779ED5-2940-8FF9-DCD4-D1C069AD3FA8}"/>
              </a:ext>
            </a:extLst>
          </p:cNvPr>
          <p:cNvPicPr>
            <a:picLocks noChangeAspect="1"/>
          </p:cNvPicPr>
          <p:nvPr/>
        </p:nvPicPr>
        <p:blipFill>
          <a:blip r:embed="rId3"/>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4"/>
          <a:stretch>
            <a:fillRect/>
          </a:stretch>
        </p:blipFill>
        <p:spPr>
          <a:xfrm>
            <a:off x="10474469" y="6045200"/>
            <a:ext cx="1346485" cy="458228"/>
          </a:xfrm>
          <a:prstGeom prst="rect">
            <a:avLst/>
          </a:prstGeom>
        </p:spPr>
      </p:pic>
      <p:sp>
        <p:nvSpPr>
          <p:cNvPr id="9" name="TextBox 8">
            <a:extLst>
              <a:ext uri="{FF2B5EF4-FFF2-40B4-BE49-F238E27FC236}">
                <a16:creationId xmlns:a16="http://schemas.microsoft.com/office/drawing/2014/main" id="{BA738D92-85DF-76E2-B882-5449CF83D3D6}"/>
              </a:ext>
            </a:extLst>
          </p:cNvPr>
          <p:cNvSpPr txBox="1"/>
          <p:nvPr/>
        </p:nvSpPr>
        <p:spPr>
          <a:xfrm>
            <a:off x="199655" y="594943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38</a:t>
            </a:r>
          </a:p>
        </p:txBody>
      </p:sp>
      <p:graphicFrame>
        <p:nvGraphicFramePr>
          <p:cNvPr id="7" name="Table 6">
            <a:extLst>
              <a:ext uri="{FF2B5EF4-FFF2-40B4-BE49-F238E27FC236}">
                <a16:creationId xmlns:a16="http://schemas.microsoft.com/office/drawing/2014/main" id="{31BA2DE4-DD41-565A-6658-ACFE01BC6718}"/>
              </a:ext>
            </a:extLst>
          </p:cNvPr>
          <p:cNvGraphicFramePr>
            <a:graphicFrameLocks noGrp="1"/>
          </p:cNvGraphicFramePr>
          <p:nvPr>
            <p:extLst>
              <p:ext uri="{D42A27DB-BD31-4B8C-83A1-F6EECF244321}">
                <p14:modId xmlns:p14="http://schemas.microsoft.com/office/powerpoint/2010/main" val="2950046452"/>
              </p:ext>
            </p:extLst>
          </p:nvPr>
        </p:nvGraphicFramePr>
        <p:xfrm>
          <a:off x="671348" y="1949812"/>
          <a:ext cx="10849303" cy="2958376"/>
        </p:xfrm>
        <a:graphic>
          <a:graphicData uri="http://schemas.openxmlformats.org/drawingml/2006/table">
            <a:tbl>
              <a:tblPr firstRow="1" bandRow="1">
                <a:tableStyleId>{5C22544A-7EE6-4342-B048-85BDC9FD1C3A}</a:tableStyleId>
              </a:tblPr>
              <a:tblGrid>
                <a:gridCol w="1952673">
                  <a:extLst>
                    <a:ext uri="{9D8B030D-6E8A-4147-A177-3AD203B41FA5}">
                      <a16:colId xmlns:a16="http://schemas.microsoft.com/office/drawing/2014/main" val="3550204280"/>
                    </a:ext>
                  </a:extLst>
                </a:gridCol>
                <a:gridCol w="8896630">
                  <a:extLst>
                    <a:ext uri="{9D8B030D-6E8A-4147-A177-3AD203B41FA5}">
                      <a16:colId xmlns:a16="http://schemas.microsoft.com/office/drawing/2014/main" val="2083265367"/>
                    </a:ext>
                  </a:extLst>
                </a:gridCol>
              </a:tblGrid>
              <a:tr h="467710">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FFFFFF"/>
                        </a:solidFill>
                        <a:effectLst/>
                        <a:latin typeface="Avenir Next" panose="020B0503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ctr"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1339129004"/>
                  </a:ext>
                </a:extLst>
              </a:tr>
              <a:tr h="467710">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Warrington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 drinks facilities, sockets for laptops not working. it has to be said, Warrington is far better than most, as it was until recently a crown court. I was at </a:t>
                      </a:r>
                      <a:r>
                        <a:rPr lang="en-US" sz="1100" b="0" i="0" u="none" strike="noStrike" dirty="0" err="1">
                          <a:solidFill>
                            <a:srgbClr val="000000"/>
                          </a:solidFill>
                          <a:effectLst/>
                          <a:latin typeface="Avenir Next" panose="020B0503020202020204" pitchFamily="34" charset="0"/>
                          <a:cs typeface="Arial" panose="020B0604020202020204" pitchFamily="34" charset="0"/>
                        </a:rPr>
                        <a:t>bootle</a:t>
                      </a:r>
                      <a:r>
                        <a:rPr lang="en-US" sz="1100" b="0" i="0" u="none" strike="noStrike" dirty="0">
                          <a:solidFill>
                            <a:srgbClr val="000000"/>
                          </a:solidFill>
                          <a:effectLst/>
                          <a:latin typeface="Avenir Next" panose="020B0503020202020204" pitchFamily="34" charset="0"/>
                          <a:cs typeface="Arial" panose="020B0604020202020204" pitchFamily="34" charset="0"/>
                        </a:rPr>
                        <a:t> aka </a:t>
                      </a:r>
                      <a:r>
                        <a:rPr lang="en-US" sz="1100" b="0" i="0" u="none" strike="noStrike" dirty="0" err="1">
                          <a:solidFill>
                            <a:srgbClr val="000000"/>
                          </a:solidFill>
                          <a:effectLst/>
                          <a:latin typeface="Avenir Next" panose="020B0503020202020204" pitchFamily="34" charset="0"/>
                          <a:cs typeface="Arial" panose="020B0604020202020204" pitchFamily="34" charset="0"/>
                        </a:rPr>
                        <a:t>sefton</a:t>
                      </a:r>
                      <a:r>
                        <a:rPr lang="en-US" sz="1100" b="0" i="0" u="none" strike="noStrike" dirty="0">
                          <a:solidFill>
                            <a:srgbClr val="000000"/>
                          </a:solidFill>
                          <a:effectLst/>
                          <a:latin typeface="Avenir Next" panose="020B0503020202020204" pitchFamily="34" charset="0"/>
                          <a:cs typeface="Arial" panose="020B0604020202020204" pitchFamily="34" charset="0"/>
                        </a:rPr>
                        <a:t> magistrates court recently, where facilities were very </a:t>
                      </a:r>
                      <a:r>
                        <a:rPr lang="en-US" sz="1100" b="0" i="0" u="none" strike="noStrike" dirty="0" err="1">
                          <a:solidFill>
                            <a:srgbClr val="000000"/>
                          </a:solidFill>
                          <a:effectLst/>
                          <a:latin typeface="Avenir Next" panose="020B0503020202020204" pitchFamily="34" charset="0"/>
                          <a:cs typeface="Arial" panose="020B0604020202020204" pitchFamily="34" charset="0"/>
                        </a:rPr>
                        <a:t>very</a:t>
                      </a:r>
                      <a:r>
                        <a:rPr lang="en-US" sz="1100" b="0" i="0" u="none" strike="noStrike" dirty="0">
                          <a:solidFill>
                            <a:srgbClr val="000000"/>
                          </a:solidFill>
                          <a:effectLst/>
                          <a:latin typeface="Avenir Next" panose="020B0503020202020204" pitchFamily="34" charset="0"/>
                          <a:cs typeface="Arial" panose="020B0604020202020204" pitchFamily="34" charset="0"/>
                        </a:rPr>
                        <a:t> poor. </a:t>
                      </a:r>
                      <a:r>
                        <a:rPr lang="en-US" sz="1100" b="0" i="0" u="none" strike="noStrike" dirty="0" err="1">
                          <a:solidFill>
                            <a:srgbClr val="000000"/>
                          </a:solidFill>
                          <a:effectLst/>
                          <a:latin typeface="Avenir Next" panose="020B0503020202020204" pitchFamily="34" charset="0"/>
                          <a:cs typeface="Arial" panose="020B0604020202020204" pitchFamily="34" charset="0"/>
                        </a:rPr>
                        <a:t>i</a:t>
                      </a:r>
                      <a:r>
                        <a:rPr lang="en-US" sz="1100" b="0" i="0" u="none" strike="noStrike" dirty="0">
                          <a:solidFill>
                            <a:srgbClr val="000000"/>
                          </a:solidFill>
                          <a:effectLst/>
                          <a:latin typeface="Avenir Next" panose="020B0503020202020204" pitchFamily="34" charset="0"/>
                          <a:cs typeface="Arial" panose="020B0604020202020204" pitchFamily="34" charset="0"/>
                        </a:rPr>
                        <a:t> was unable to speak with client via </a:t>
                      </a:r>
                      <a:r>
                        <a:rPr lang="en-US" sz="1100" b="0" i="0" u="none" strike="noStrike" dirty="0" err="1">
                          <a:solidFill>
                            <a:srgbClr val="000000"/>
                          </a:solidFill>
                          <a:effectLst/>
                          <a:latin typeface="Avenir Next" panose="020B0503020202020204" pitchFamily="34" charset="0"/>
                          <a:cs typeface="Arial" panose="020B0604020202020204" pitchFamily="34" charset="0"/>
                        </a:rPr>
                        <a:t>cvp</a:t>
                      </a:r>
                      <a:r>
                        <a:rPr lang="en-US" sz="1100" b="0" i="0" u="none" strike="noStrike" dirty="0">
                          <a:solidFill>
                            <a:srgbClr val="000000"/>
                          </a:solidFill>
                          <a:effectLst/>
                          <a:latin typeface="Avenir Next" panose="020B0503020202020204" pitchFamily="34" charset="0"/>
                          <a:cs typeface="Arial" panose="020B0604020202020204" pitchFamily="34" charset="0"/>
                        </a:rPr>
                        <a:t> in private-</a:t>
                      </a:r>
                      <a:r>
                        <a:rPr lang="en-US" sz="1100" b="0" i="0" u="none" strike="noStrike" dirty="0" err="1">
                          <a:solidFill>
                            <a:srgbClr val="000000"/>
                          </a:solidFill>
                          <a:effectLst/>
                          <a:latin typeface="Avenir Next" panose="020B0503020202020204" pitchFamily="34" charset="0"/>
                          <a:cs typeface="Arial" panose="020B0604020202020204" pitchFamily="34" charset="0"/>
                        </a:rPr>
                        <a:t>i</a:t>
                      </a:r>
                      <a:r>
                        <a:rPr lang="en-US" sz="1100" b="0" i="0" u="none" strike="noStrike" dirty="0">
                          <a:solidFill>
                            <a:srgbClr val="000000"/>
                          </a:solidFill>
                          <a:effectLst/>
                          <a:latin typeface="Avenir Next" panose="020B0503020202020204" pitchFamily="34" charset="0"/>
                          <a:cs typeface="Arial" panose="020B0604020202020204" pitchFamily="34" charset="0"/>
                        </a:rPr>
                        <a:t> have raised this fundamental breach direct with the court</a:t>
                      </a:r>
                    </a:p>
                  </a:txBody>
                  <a:tcPr marL="6350" marR="6350" marT="6350" marB="0" anchor="ctr"/>
                </a:tc>
                <a:extLst>
                  <a:ext uri="{0D108BD9-81ED-4DB2-BD59-A6C34878D82A}">
                    <a16:rowId xmlns:a16="http://schemas.microsoft.com/office/drawing/2014/main" val="446018627"/>
                  </a:ext>
                </a:extLst>
              </a:tr>
              <a:tr h="373144">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Wirral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Liverpool custody matters being routinely transferred to Wirral and then transferred back due to @asbestos issues “</a:t>
                      </a:r>
                    </a:p>
                  </a:txBody>
                  <a:tcPr marL="6350" marR="6350" marT="6350" marB="0" anchor="ctr"/>
                </a:tc>
                <a:extLst>
                  <a:ext uri="{0D108BD9-81ED-4DB2-BD59-A6C34878D82A}">
                    <a16:rowId xmlns:a16="http://schemas.microsoft.com/office/drawing/2014/main" val="1308355587"/>
                  </a:ext>
                </a:extLst>
              </a:tr>
              <a:tr h="68111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Wirral Magistrates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Some Courts are very suitable and have been maintained well, others are not well maintained and have poor facilities, little space for confidential conferences and with poor maintenance such as leaking roofs, no air conditioning.</a:t>
                      </a:r>
                    </a:p>
                  </a:txBody>
                  <a:tcPr marL="6350" marR="6350" marT="6350" marB="0" anchor="ctr"/>
                </a:tc>
                <a:extLst>
                  <a:ext uri="{0D108BD9-81ED-4DB2-BD59-A6C34878D82A}">
                    <a16:rowId xmlns:a16="http://schemas.microsoft.com/office/drawing/2014/main" val="2964632680"/>
                  </a:ext>
                </a:extLst>
              </a:tr>
              <a:tr h="51243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Wirral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Is regularly undergoing repair work, buckets placed out to deal with leaks causing unsafe practices yet the court estate insist on keeping this open</a:t>
                      </a:r>
                    </a:p>
                  </a:txBody>
                  <a:tcPr marL="6350" marR="6350" marT="6350" marB="0" anchor="ctr"/>
                </a:tc>
                <a:extLst>
                  <a:ext uri="{0D108BD9-81ED-4DB2-BD59-A6C34878D82A}">
                    <a16:rowId xmlns:a16="http://schemas.microsoft.com/office/drawing/2014/main" val="3650157380"/>
                  </a:ext>
                </a:extLst>
              </a:tr>
              <a:tr h="37314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Wirral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Needs the roof fixing at the very least to prevent the need for scaffolding</a:t>
                      </a:r>
                    </a:p>
                  </a:txBody>
                  <a:tcPr marL="6350" marR="6350" marT="6350" marB="0" anchor="ctr"/>
                </a:tc>
                <a:extLst>
                  <a:ext uri="{0D108BD9-81ED-4DB2-BD59-A6C34878D82A}">
                    <a16:rowId xmlns:a16="http://schemas.microsoft.com/office/drawing/2014/main" val="1328041486"/>
                  </a:ext>
                </a:extLst>
              </a:tr>
            </a:tbl>
          </a:graphicData>
        </a:graphic>
      </p:graphicFrame>
    </p:spTree>
    <p:extLst>
      <p:ext uri="{BB962C8B-B14F-4D97-AF65-F5344CB8AC3E}">
        <p14:creationId xmlns:p14="http://schemas.microsoft.com/office/powerpoint/2010/main" val="511321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E4F9B5-F6A5-0020-904F-971BE1C3DCF2}"/>
              </a:ext>
            </a:extLst>
          </p:cNvPr>
          <p:cNvGraphicFramePr>
            <a:graphicFrameLocks/>
          </p:cNvGraphicFramePr>
          <p:nvPr/>
        </p:nvGraphicFramePr>
        <p:xfrm>
          <a:off x="333633" y="1269927"/>
          <a:ext cx="5257800" cy="47517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3"/>
          <a:stretch>
            <a:fillRect/>
          </a:stretch>
        </p:blipFill>
        <p:spPr>
          <a:xfrm>
            <a:off x="9108306" y="126601"/>
            <a:ext cx="2750061" cy="934135"/>
          </a:xfrm>
          <a:prstGeom prst="rect">
            <a:avLst/>
          </a:prstGeom>
        </p:spPr>
      </p:pic>
      <p:sp>
        <p:nvSpPr>
          <p:cNvPr id="2" name="Title 1">
            <a:extLst>
              <a:ext uri="{FF2B5EF4-FFF2-40B4-BE49-F238E27FC236}">
                <a16:creationId xmlns:a16="http://schemas.microsoft.com/office/drawing/2014/main" id="{2E6CD77E-4CBF-A033-3EF4-D2D159535A10}"/>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600" dirty="0">
                <a:latin typeface="Times" pitchFamily="2" charset="0"/>
              </a:rPr>
              <a:t>South East</a:t>
            </a:r>
          </a:p>
        </p:txBody>
      </p:sp>
      <p:graphicFrame>
        <p:nvGraphicFramePr>
          <p:cNvPr id="3" name="Content Placeholder 4">
            <a:extLst>
              <a:ext uri="{FF2B5EF4-FFF2-40B4-BE49-F238E27FC236}">
                <a16:creationId xmlns:a16="http://schemas.microsoft.com/office/drawing/2014/main" id="{EBAC1AC6-D5EA-B439-07D7-0CB75ACD3103}"/>
              </a:ext>
            </a:extLst>
          </p:cNvPr>
          <p:cNvGraphicFramePr>
            <a:graphicFrameLocks/>
          </p:cNvGraphicFramePr>
          <p:nvPr>
            <p:extLst>
              <p:ext uri="{D42A27DB-BD31-4B8C-83A1-F6EECF244321}">
                <p14:modId xmlns:p14="http://schemas.microsoft.com/office/powerpoint/2010/main" val="3442083246"/>
              </p:ext>
            </p:extLst>
          </p:nvPr>
        </p:nvGraphicFramePr>
        <p:xfrm>
          <a:off x="6172201" y="1532408"/>
          <a:ext cx="5702388" cy="4387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a:extLst>
              <a:ext uri="{FF2B5EF4-FFF2-40B4-BE49-F238E27FC236}">
                <a16:creationId xmlns:a16="http://schemas.microsoft.com/office/drawing/2014/main" id="{74AA7DC0-6995-E8D3-1019-69303C932789}"/>
              </a:ext>
            </a:extLst>
          </p:cNvPr>
          <p:cNvGraphicFramePr>
            <a:graphicFrameLocks/>
          </p:cNvGraphicFramePr>
          <p:nvPr>
            <p:extLst>
              <p:ext uri="{D42A27DB-BD31-4B8C-83A1-F6EECF244321}">
                <p14:modId xmlns:p14="http://schemas.microsoft.com/office/powerpoint/2010/main" val="1257957212"/>
              </p:ext>
            </p:extLst>
          </p:nvPr>
        </p:nvGraphicFramePr>
        <p:xfrm>
          <a:off x="838200" y="1532408"/>
          <a:ext cx="5181601" cy="4644555"/>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61970343-C2BB-AB32-279E-38296C6067D3}"/>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39</a:t>
            </a:r>
          </a:p>
        </p:txBody>
      </p:sp>
    </p:spTree>
    <p:extLst>
      <p:ext uri="{BB962C8B-B14F-4D97-AF65-F5344CB8AC3E}">
        <p14:creationId xmlns:p14="http://schemas.microsoft.com/office/powerpoint/2010/main" val="225611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0779ED5-2940-8FF9-DCD4-D1C069AD3FA8}"/>
              </a:ext>
            </a:extLst>
          </p:cNvPr>
          <p:cNvPicPr>
            <a:picLocks noChangeAspect="1"/>
          </p:cNvPicPr>
          <p:nvPr/>
        </p:nvPicPr>
        <p:blipFill>
          <a:blip r:embed="rId3"/>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4"/>
          <a:stretch>
            <a:fillRect/>
          </a:stretch>
        </p:blipFill>
        <p:spPr>
          <a:xfrm>
            <a:off x="10474469" y="6045200"/>
            <a:ext cx="1346485" cy="458228"/>
          </a:xfrm>
          <a:prstGeom prst="rect">
            <a:avLst/>
          </a:prstGeom>
        </p:spPr>
      </p:pic>
      <p:sp>
        <p:nvSpPr>
          <p:cNvPr id="9" name="TextBox 8">
            <a:extLst>
              <a:ext uri="{FF2B5EF4-FFF2-40B4-BE49-F238E27FC236}">
                <a16:creationId xmlns:a16="http://schemas.microsoft.com/office/drawing/2014/main" id="{BA738D92-85DF-76E2-B882-5449CF83D3D6}"/>
              </a:ext>
            </a:extLst>
          </p:cNvPr>
          <p:cNvSpPr txBox="1"/>
          <p:nvPr/>
        </p:nvSpPr>
        <p:spPr>
          <a:xfrm>
            <a:off x="0" y="604520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4</a:t>
            </a:r>
          </a:p>
        </p:txBody>
      </p:sp>
      <p:sp>
        <p:nvSpPr>
          <p:cNvPr id="2" name="TextBox 1">
            <a:extLst>
              <a:ext uri="{FF2B5EF4-FFF2-40B4-BE49-F238E27FC236}">
                <a16:creationId xmlns:a16="http://schemas.microsoft.com/office/drawing/2014/main" id="{6A52E347-18A4-3D4A-7280-3E4C5E164ED1}"/>
              </a:ext>
            </a:extLst>
          </p:cNvPr>
          <p:cNvSpPr txBox="1"/>
          <p:nvPr/>
        </p:nvSpPr>
        <p:spPr>
          <a:xfrm>
            <a:off x="838201" y="796245"/>
            <a:ext cx="9841302" cy="707886"/>
          </a:xfrm>
          <a:prstGeom prst="rect">
            <a:avLst/>
          </a:prstGeom>
          <a:noFill/>
        </p:spPr>
        <p:txBody>
          <a:bodyPr wrap="square" rtlCol="0">
            <a:spAutoFit/>
          </a:bodyPr>
          <a:lstStyle/>
          <a:p>
            <a:r>
              <a:rPr lang="en-GB" sz="2000" dirty="0">
                <a:solidFill>
                  <a:srgbClr val="004D71"/>
                </a:solidFill>
                <a:latin typeface="Times" pitchFamily="2" charset="0"/>
              </a:rPr>
              <a:t>Less than one-fifth of solicitors considered the court estate (in terms of the physical building or the technology provided on site) as being fit for purpose ‘to a large extent’</a:t>
            </a:r>
            <a:endParaRPr lang="en-GB" sz="2000" dirty="0">
              <a:solidFill>
                <a:srgbClr val="004D71"/>
              </a:solidFill>
              <a:latin typeface="Times" pitchFamily="2" charset="0"/>
              <a:ea typeface="Tinos" panose="02020603050405020304" pitchFamily="18" charset="0"/>
              <a:cs typeface="Arial" panose="020B0604020202020204" pitchFamily="34" charset="0"/>
            </a:endParaRPr>
          </a:p>
        </p:txBody>
      </p:sp>
      <p:graphicFrame>
        <p:nvGraphicFramePr>
          <p:cNvPr id="8" name="Content Placeholder 13">
            <a:extLst>
              <a:ext uri="{FF2B5EF4-FFF2-40B4-BE49-F238E27FC236}">
                <a16:creationId xmlns:a16="http://schemas.microsoft.com/office/drawing/2014/main" id="{B79401EE-2402-CBA6-0488-9173EF275FE2}"/>
              </a:ext>
            </a:extLst>
          </p:cNvPr>
          <p:cNvGraphicFramePr>
            <a:graphicFrameLocks noGrp="1"/>
          </p:cNvGraphicFramePr>
          <p:nvPr>
            <p:ph idx="1"/>
            <p:extLst>
              <p:ext uri="{D42A27DB-BD31-4B8C-83A1-F6EECF244321}">
                <p14:modId xmlns:p14="http://schemas.microsoft.com/office/powerpoint/2010/main" val="324423202"/>
              </p:ext>
            </p:extLst>
          </p:nvPr>
        </p:nvGraphicFramePr>
        <p:xfrm>
          <a:off x="838201" y="1641545"/>
          <a:ext cx="9841302" cy="360584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981C2D95-8666-3C8C-448E-6F2C50B54578}"/>
              </a:ext>
            </a:extLst>
          </p:cNvPr>
          <p:cNvSpPr txBox="1"/>
          <p:nvPr/>
        </p:nvSpPr>
        <p:spPr>
          <a:xfrm>
            <a:off x="371046" y="5384800"/>
            <a:ext cx="9259841" cy="369332"/>
          </a:xfrm>
          <a:prstGeom prst="rect">
            <a:avLst/>
          </a:prstGeom>
          <a:noFill/>
        </p:spPr>
        <p:txBody>
          <a:bodyPr wrap="square" rtlCol="0">
            <a:spAutoFit/>
          </a:bodyPr>
          <a:lstStyle/>
          <a:p>
            <a:r>
              <a:rPr lang="en-US" sz="900" dirty="0">
                <a:solidFill>
                  <a:srgbClr val="004D71"/>
                </a:solidFill>
                <a:latin typeface="Avenir Next LT Pro" panose="020B0504020202020204" pitchFamily="34" charset="0"/>
                <a:cs typeface="Arial" panose="020B0604020202020204" pitchFamily="34" charset="0"/>
              </a:rPr>
              <a:t>Q5.Again, thinking about your most recent court visit, to what extent do you think the courts estate is fit for purpose in terms of the physical building? (n=361), Q7: To what extent do you think the courts estate is fit for purpose in terms of the technology provided on site? (e.g. hybrid cases, open streaming) (n=359)</a:t>
            </a:r>
            <a:endParaRPr lang="en-GB" sz="900" dirty="0">
              <a:solidFill>
                <a:srgbClr val="004D71"/>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254977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6" name="Table 5">
            <a:extLst>
              <a:ext uri="{FF2B5EF4-FFF2-40B4-BE49-F238E27FC236}">
                <a16:creationId xmlns:a16="http://schemas.microsoft.com/office/drawing/2014/main" id="{BD566435-8B16-107B-1411-D2B9129E7E67}"/>
              </a:ext>
            </a:extLst>
          </p:cNvPr>
          <p:cNvGraphicFramePr>
            <a:graphicFrameLocks noGrp="1"/>
          </p:cNvGraphicFramePr>
          <p:nvPr>
            <p:extLst>
              <p:ext uri="{D42A27DB-BD31-4B8C-83A1-F6EECF244321}">
                <p14:modId xmlns:p14="http://schemas.microsoft.com/office/powerpoint/2010/main" val="1198752898"/>
              </p:ext>
            </p:extLst>
          </p:nvPr>
        </p:nvGraphicFramePr>
        <p:xfrm>
          <a:off x="241738" y="1132052"/>
          <a:ext cx="11708524" cy="572594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583080261"/>
                    </a:ext>
                  </a:extLst>
                </a:gridCol>
                <a:gridCol w="9574924">
                  <a:extLst>
                    <a:ext uri="{9D8B030D-6E8A-4147-A177-3AD203B41FA5}">
                      <a16:colId xmlns:a16="http://schemas.microsoft.com/office/drawing/2014/main" val="54761629"/>
                    </a:ext>
                  </a:extLst>
                </a:gridCol>
              </a:tblGrid>
              <a:tr h="371772">
                <a:tc>
                  <a:txBody>
                    <a:bodyPr/>
                    <a:lstStyle/>
                    <a:p>
                      <a:pPr algn="ctr" fontAlgn="ctr"/>
                      <a:r>
                        <a:rPr lang="en-GB" sz="1100" b="1" i="0" u="none" strike="noStrike" dirty="0">
                          <a:solidFill>
                            <a:srgbClr val="FFFFFF"/>
                          </a:solidFill>
                          <a:effectLst/>
                          <a:latin typeface="Arial" panose="020B0604020202020204" pitchFamily="34" charset="0"/>
                          <a:cs typeface="Arial" panose="020B0604020202020204" pitchFamily="34" charset="0"/>
                        </a:rPr>
                        <a:t>Court </a:t>
                      </a:r>
                    </a:p>
                  </a:txBody>
                  <a:tcPr marL="6350" marR="6350" marT="6350" marB="0" anchor="ctr">
                    <a:solidFill>
                      <a:srgbClr val="0070C0"/>
                    </a:solidFill>
                  </a:tcPr>
                </a:tc>
                <a:tc>
                  <a:txBody>
                    <a:bodyPr/>
                    <a:lstStyle/>
                    <a:p>
                      <a:pPr algn="ctr" fontAlgn="ctr"/>
                      <a:r>
                        <a:rPr lang="en-GB" sz="1100" b="1" i="0" u="none" strike="noStrike" dirty="0">
                          <a:solidFill>
                            <a:srgbClr val="FFFFFF"/>
                          </a:solidFill>
                          <a:effectLst/>
                          <a:latin typeface="Arial" panose="020B0604020202020204" pitchFamily="34" charset="0"/>
                          <a:cs typeface="Arial" panose="020B0604020202020204" pitchFamily="34" charset="0"/>
                        </a:rPr>
                        <a:t>Poor experience/s</a:t>
                      </a:r>
                    </a:p>
                  </a:txBody>
                  <a:tcPr marL="6350" marR="6350" marT="6350" marB="0" anchor="ctr">
                    <a:solidFill>
                      <a:srgbClr val="0070C0"/>
                    </a:solidFill>
                  </a:tcPr>
                </a:tc>
                <a:extLst>
                  <a:ext uri="{0D108BD9-81ED-4DB2-BD59-A6C34878D82A}">
                    <a16:rowId xmlns:a16="http://schemas.microsoft.com/office/drawing/2014/main" val="3088361437"/>
                  </a:ext>
                </a:extLst>
              </a:tr>
              <a:tr h="371772">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Aldershot</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Has virtually no privacy for discussion of matrimonial matters and conducting an FDR in one room is outrageous</a:t>
                      </a:r>
                    </a:p>
                  </a:txBody>
                  <a:tcPr marL="6350" marR="6350" marT="6350" marB="0" anchor="ctr"/>
                </a:tc>
                <a:extLst>
                  <a:ext uri="{0D108BD9-81ED-4DB2-BD59-A6C34878D82A}">
                    <a16:rowId xmlns:a16="http://schemas.microsoft.com/office/drawing/2014/main" val="1968301016"/>
                  </a:ext>
                </a:extLst>
              </a:tr>
              <a:tr h="407338">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Aylesbury Crown Court </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In the robing room I went to toilet which was quite frankly disgusting. The toilet was blocked and had not been flushed, there was no toilet paper and the taps didn't work.</a:t>
                      </a:r>
                    </a:p>
                  </a:txBody>
                  <a:tcPr marL="6350" marR="6350" marT="6350" marB="0" anchor="ctr"/>
                </a:tc>
                <a:extLst>
                  <a:ext uri="{0D108BD9-81ED-4DB2-BD59-A6C34878D82A}">
                    <a16:rowId xmlns:a16="http://schemas.microsoft.com/office/drawing/2014/main" val="1833600686"/>
                  </a:ext>
                </a:extLst>
              </a:tr>
              <a:tr h="882869">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Brighton</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In twenty five years of working in the courts there has been consistent and increasingly rapid decline. My local court regularly had toilets full of </a:t>
                      </a:r>
                      <a:r>
                        <a:rPr lang="en-US" sz="1100" b="0" i="0" u="none" strike="noStrike" dirty="0" err="1">
                          <a:solidFill>
                            <a:srgbClr val="000000"/>
                          </a:solidFill>
                          <a:effectLst/>
                          <a:latin typeface="Arial" panose="020B0604020202020204" pitchFamily="34" charset="0"/>
                          <a:cs typeface="Arial" panose="020B0604020202020204" pitchFamily="34" charset="0"/>
                        </a:rPr>
                        <a:t>faeces</a:t>
                      </a:r>
                      <a:r>
                        <a:rPr lang="en-US" sz="1100" b="0" i="0" u="none" strike="noStrike" dirty="0">
                          <a:solidFill>
                            <a:srgbClr val="000000"/>
                          </a:solidFill>
                          <a:effectLst/>
                          <a:latin typeface="Arial" panose="020B0604020202020204" pitchFamily="34" charset="0"/>
                          <a:cs typeface="Arial" panose="020B0604020202020204" pitchFamily="34" charset="0"/>
                        </a:rPr>
                        <a:t> because they don't flush properly, urinals blocked and overflowing, no public access to drinking water and at the commencement of the coronavirus pandemic when I raised a complaint about an absence of biosecurity and the appalling standards of hygiene and cleaning the court manager sent me a response saying she had requested security would allow solicitors to bring their own hand sanitizer into the building!</a:t>
                      </a:r>
                    </a:p>
                  </a:txBody>
                  <a:tcPr marL="6350" marR="6350" marT="6350" marB="0" anchor="ctr"/>
                </a:tc>
                <a:extLst>
                  <a:ext uri="{0D108BD9-81ED-4DB2-BD59-A6C34878D82A}">
                    <a16:rowId xmlns:a16="http://schemas.microsoft.com/office/drawing/2014/main" val="110986639"/>
                  </a:ext>
                </a:extLst>
              </a:tr>
              <a:tr h="488731">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Bromley family court</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The office at Bromley fails to process paperwork in timely fashion and fails to process directions for listing or future hearings and does not respond at all to chasing enquiries my experience is that this regularly leads to </a:t>
                      </a:r>
                      <a:r>
                        <a:rPr lang="en-US" sz="1100" b="0" i="0" u="none" strike="noStrike" dirty="0" err="1">
                          <a:solidFill>
                            <a:srgbClr val="000000"/>
                          </a:solidFill>
                          <a:effectLst/>
                          <a:latin typeface="Arial" panose="020B0604020202020204" pitchFamily="34" charset="0"/>
                          <a:cs typeface="Arial" panose="020B0604020202020204" pitchFamily="34" charset="0"/>
                        </a:rPr>
                        <a:t>unneccessary</a:t>
                      </a:r>
                      <a:r>
                        <a:rPr lang="en-US" sz="1100" b="0" i="0" u="none" strike="noStrike" dirty="0">
                          <a:solidFill>
                            <a:srgbClr val="000000"/>
                          </a:solidFill>
                          <a:effectLst/>
                          <a:latin typeface="Arial" panose="020B0604020202020204" pitchFamily="34" charset="0"/>
                          <a:cs typeface="Arial" panose="020B0604020202020204" pitchFamily="34" charset="0"/>
                        </a:rPr>
                        <a:t> and significant delays</a:t>
                      </a:r>
                    </a:p>
                  </a:txBody>
                  <a:tcPr marL="6350" marR="6350" marT="6350" marB="0" anchor="ctr"/>
                </a:tc>
                <a:extLst>
                  <a:ext uri="{0D108BD9-81ED-4DB2-BD59-A6C34878D82A}">
                    <a16:rowId xmlns:a16="http://schemas.microsoft.com/office/drawing/2014/main" val="59083793"/>
                  </a:ext>
                </a:extLst>
              </a:tr>
              <a:tr h="278525">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Chichester Crown Court</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Trial delayed due to plaster from ceiling falling on judges’ bench.</a:t>
                      </a:r>
                    </a:p>
                  </a:txBody>
                  <a:tcPr marL="6350" marR="6350" marT="6350" marB="0" anchor="ctr"/>
                </a:tc>
                <a:extLst>
                  <a:ext uri="{0D108BD9-81ED-4DB2-BD59-A6C34878D82A}">
                    <a16:rowId xmlns:a16="http://schemas.microsoft.com/office/drawing/2014/main" val="1042648769"/>
                  </a:ext>
                </a:extLst>
              </a:tr>
              <a:tr h="236482">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Croydon </a:t>
                      </a:r>
                    </a:p>
                  </a:txBody>
                  <a:tcPr marL="6350" marR="6350" marT="6350" marB="0" anchor="ctr"/>
                </a:tc>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Holes in ceilings, water escaping through ceilings, poor heating / cooling / ventilation system in building and in cells. </a:t>
                      </a:r>
                    </a:p>
                  </a:txBody>
                  <a:tcPr marL="6350" marR="6350" marT="6350" marB="0" anchor="ctr"/>
                </a:tc>
                <a:extLst>
                  <a:ext uri="{0D108BD9-81ED-4DB2-BD59-A6C34878D82A}">
                    <a16:rowId xmlns:a16="http://schemas.microsoft.com/office/drawing/2014/main" val="335769541"/>
                  </a:ext>
                </a:extLst>
              </a:tr>
              <a:tr h="357352">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Guildford</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Not enough plug sockets in court, not enough conference rooms. No phone available to speak to prisoners in cells means no CVP for remand hearings</a:t>
                      </a:r>
                    </a:p>
                  </a:txBody>
                  <a:tcPr marL="6350" marR="6350" marT="6350" marB="0" anchor="ctr"/>
                </a:tc>
                <a:extLst>
                  <a:ext uri="{0D108BD9-81ED-4DB2-BD59-A6C34878D82A}">
                    <a16:rowId xmlns:a16="http://schemas.microsoft.com/office/drawing/2014/main" val="2006886434"/>
                  </a:ext>
                </a:extLst>
              </a:tr>
              <a:tr h="357352">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Hastings Magistrates Court </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Suffers from a noisy, ineffective air conditioning system. It drowns out what witnesses and staff are saying. It fails to heat the Court rooms in the winter and fails to cool them in the summer. It is very noisy.</a:t>
                      </a:r>
                    </a:p>
                  </a:txBody>
                  <a:tcPr marL="6350" marR="6350" marT="6350" marB="0" anchor="ctr"/>
                </a:tc>
                <a:extLst>
                  <a:ext uri="{0D108BD9-81ED-4DB2-BD59-A6C34878D82A}">
                    <a16:rowId xmlns:a16="http://schemas.microsoft.com/office/drawing/2014/main" val="756074285"/>
                  </a:ext>
                </a:extLst>
              </a:tr>
              <a:tr h="273269">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High Wycombe</a:t>
                      </a:r>
                    </a:p>
                  </a:txBody>
                  <a:tcPr marL="6350" marR="6350" marT="6350" marB="0" anchor="ctr"/>
                </a:tc>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Wycombe not enough conference rooms, causes delay to cases.</a:t>
                      </a:r>
                    </a:p>
                  </a:txBody>
                  <a:tcPr marL="6350" marR="6350" marT="6350" marB="0" anchor="ctr"/>
                </a:tc>
                <a:extLst>
                  <a:ext uri="{0D108BD9-81ED-4DB2-BD59-A6C34878D82A}">
                    <a16:rowId xmlns:a16="http://schemas.microsoft.com/office/drawing/2014/main" val="2199665487"/>
                  </a:ext>
                </a:extLst>
              </a:tr>
              <a:tr h="404648">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High Wycombe Magistrates Court</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Here is a leak in the ceiling in the advocates room, there are issues with doors on some of the limited meeting rooms in one of the rooms the desk has wobbly insecure legs making it difficult to take notes</a:t>
                      </a:r>
                    </a:p>
                  </a:txBody>
                  <a:tcPr marL="6350" marR="6350" marT="6350" marB="0" anchor="ctr"/>
                </a:tc>
                <a:extLst>
                  <a:ext uri="{0D108BD9-81ED-4DB2-BD59-A6C34878D82A}">
                    <a16:rowId xmlns:a16="http://schemas.microsoft.com/office/drawing/2014/main" val="151846670"/>
                  </a:ext>
                </a:extLst>
              </a:tr>
              <a:tr h="388883">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Hove Crown Court</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Toilets are out of order, windows don’t open, building leaks, air conditioning not working, power points inadequate, So often the technology in court rooms fails.</a:t>
                      </a:r>
                    </a:p>
                  </a:txBody>
                  <a:tcPr marL="6350" marR="6350" marT="6350" marB="0" anchor="ctr"/>
                </a:tc>
                <a:extLst>
                  <a:ext uri="{0D108BD9-81ED-4DB2-BD59-A6C34878D82A}">
                    <a16:rowId xmlns:a16="http://schemas.microsoft.com/office/drawing/2014/main" val="451789588"/>
                  </a:ext>
                </a:extLst>
              </a:tr>
              <a:tr h="173421">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Hove Crown Court</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Courtroom closed due to asbestos found</a:t>
                      </a:r>
                    </a:p>
                  </a:txBody>
                  <a:tcPr marL="6350" marR="6350" marT="6350" marB="0" anchor="ctr"/>
                </a:tc>
                <a:extLst>
                  <a:ext uri="{0D108BD9-81ED-4DB2-BD59-A6C34878D82A}">
                    <a16:rowId xmlns:a16="http://schemas.microsoft.com/office/drawing/2014/main" val="626468820"/>
                  </a:ext>
                </a:extLst>
              </a:tr>
              <a:tr h="732965">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Lewes Crown Court.</a:t>
                      </a:r>
                    </a:p>
                  </a:txBody>
                  <a:tcPr marL="6350" marR="6350" marT="6350" marB="0" anchor="ct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Ancient building. Not fit for purpose</a:t>
                      </a:r>
                    </a:p>
                  </a:txBody>
                  <a:tcPr marL="6350" marR="6350" marT="6350" marB="0" anchor="ctr"/>
                </a:tc>
                <a:extLst>
                  <a:ext uri="{0D108BD9-81ED-4DB2-BD59-A6C34878D82A}">
                    <a16:rowId xmlns:a16="http://schemas.microsoft.com/office/drawing/2014/main" val="3797568242"/>
                  </a:ext>
                </a:extLst>
              </a:tr>
            </a:tbl>
          </a:graphicData>
        </a:graphic>
      </p:graphicFrame>
    </p:spTree>
    <p:extLst>
      <p:ext uri="{BB962C8B-B14F-4D97-AF65-F5344CB8AC3E}">
        <p14:creationId xmlns:p14="http://schemas.microsoft.com/office/powerpoint/2010/main" val="4085682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8426F6-A773-3645-7CA5-45D9A0E5C34E}"/>
              </a:ext>
            </a:extLst>
          </p:cNvPr>
          <p:cNvGraphicFramePr>
            <a:graphicFrameLocks noGrp="1"/>
          </p:cNvGraphicFramePr>
          <p:nvPr/>
        </p:nvGraphicFramePr>
        <p:xfrm>
          <a:off x="333633" y="1276326"/>
          <a:ext cx="11569137" cy="5219017"/>
        </p:xfrm>
        <a:graphic>
          <a:graphicData uri="http://schemas.openxmlformats.org/drawingml/2006/table">
            <a:tbl>
              <a:tblPr firstRow="1" bandRow="1">
                <a:tableStyleId>{5C22544A-7EE6-4342-B048-85BDC9FD1C3A}</a:tableStyleId>
              </a:tblPr>
              <a:tblGrid>
                <a:gridCol w="1562354">
                  <a:extLst>
                    <a:ext uri="{9D8B030D-6E8A-4147-A177-3AD203B41FA5}">
                      <a16:colId xmlns:a16="http://schemas.microsoft.com/office/drawing/2014/main" val="1810517155"/>
                    </a:ext>
                  </a:extLst>
                </a:gridCol>
                <a:gridCol w="10006783">
                  <a:extLst>
                    <a:ext uri="{9D8B030D-6E8A-4147-A177-3AD203B41FA5}">
                      <a16:colId xmlns:a16="http://schemas.microsoft.com/office/drawing/2014/main" val="2938047845"/>
                    </a:ext>
                  </a:extLst>
                </a:gridCol>
              </a:tblGrid>
              <a:tr h="412253">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1860504625"/>
                  </a:ext>
                </a:extLst>
              </a:tr>
              <a:tr h="279689">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Maidstone</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Walls in advocates room cracked weather coming through</a:t>
                      </a:r>
                    </a:p>
                  </a:txBody>
                  <a:tcPr marL="6350" marR="6350" marT="6350" marB="0" anchor="ctr"/>
                </a:tc>
                <a:extLst>
                  <a:ext uri="{0D108BD9-81ED-4DB2-BD59-A6C34878D82A}">
                    <a16:rowId xmlns:a16="http://schemas.microsoft.com/office/drawing/2014/main" val="340457675"/>
                  </a:ext>
                </a:extLst>
              </a:tr>
              <a:tr h="31857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Maidstone CC</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Where from time-to-time roof often leaks, toilets not in use and lifts don't work. No canteen facilities</a:t>
                      </a:r>
                    </a:p>
                  </a:txBody>
                  <a:tcPr marL="6350" marR="6350" marT="6350" marB="0" anchor="ctr"/>
                </a:tc>
                <a:extLst>
                  <a:ext uri="{0D108BD9-81ED-4DB2-BD59-A6C34878D82A}">
                    <a16:rowId xmlns:a16="http://schemas.microsoft.com/office/drawing/2014/main" val="3016549183"/>
                  </a:ext>
                </a:extLst>
              </a:tr>
              <a:tr h="316982">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Medway</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Lack of air conditioning at Medway which is used for remand prisoners. Cases adjourned to </a:t>
                      </a:r>
                      <a:r>
                        <a:rPr lang="en-US" sz="1100" b="0" i="0" u="none" strike="noStrike" dirty="0" err="1">
                          <a:solidFill>
                            <a:srgbClr val="000000"/>
                          </a:solidFill>
                          <a:effectLst/>
                          <a:latin typeface="Avenir Next" panose="020B0503020202020204" pitchFamily="34" charset="0"/>
                          <a:cs typeface="Arial" panose="020B0604020202020204" pitchFamily="34" charset="0"/>
                        </a:rPr>
                        <a:t>Sevenoaks</a:t>
                      </a:r>
                      <a:r>
                        <a:rPr lang="en-US" sz="1100" b="0" i="0" u="none" strike="noStrike" dirty="0">
                          <a:solidFill>
                            <a:srgbClr val="000000"/>
                          </a:solidFill>
                          <a:effectLst/>
                          <a:latin typeface="Avenir Next" panose="020B0503020202020204" pitchFamily="34" charset="0"/>
                          <a:cs typeface="Arial" panose="020B0604020202020204" pitchFamily="34" charset="0"/>
                        </a:rPr>
                        <a:t>, which has limited capacity in the cell area.</a:t>
                      </a:r>
                    </a:p>
                  </a:txBody>
                  <a:tcPr marL="6350" marR="6350" marT="6350" marB="0" anchor="ctr"/>
                </a:tc>
                <a:extLst>
                  <a:ext uri="{0D108BD9-81ED-4DB2-BD59-A6C34878D82A}">
                    <a16:rowId xmlns:a16="http://schemas.microsoft.com/office/drawing/2014/main" val="924026962"/>
                  </a:ext>
                </a:extLst>
              </a:tr>
              <a:tr h="3453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Medway Family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took the court two months to provide an Order from the FDA and a further 5 months to provide us with a date for the FDR hearing.</a:t>
                      </a:r>
                    </a:p>
                  </a:txBody>
                  <a:tcPr marL="6350" marR="6350" marT="6350" marB="0" anchor="ctr"/>
                </a:tc>
                <a:extLst>
                  <a:ext uri="{0D108BD9-81ED-4DB2-BD59-A6C34878D82A}">
                    <a16:rowId xmlns:a16="http://schemas.microsoft.com/office/drawing/2014/main" val="4248424979"/>
                  </a:ext>
                </a:extLst>
              </a:tr>
              <a:tr h="27665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Medway Magistrates</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Difficult to access stairs</a:t>
                      </a:r>
                    </a:p>
                  </a:txBody>
                  <a:tcPr marL="6350" marR="6350" marT="6350" marB="0" anchor="ctr"/>
                </a:tc>
                <a:extLst>
                  <a:ext uri="{0D108BD9-81ED-4DB2-BD59-A6C34878D82A}">
                    <a16:rowId xmlns:a16="http://schemas.microsoft.com/office/drawing/2014/main" val="3429307614"/>
                  </a:ext>
                </a:extLst>
              </a:tr>
              <a:tr h="31018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Milton Keynes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Having to find a private space outside the toilets, therefore stopping discussions every few minutes because there is nowhere to discuss the case</a:t>
                      </a:r>
                    </a:p>
                  </a:txBody>
                  <a:tcPr marL="6350" marR="6350" marT="6350" marB="0" anchor="ctr"/>
                </a:tc>
                <a:extLst>
                  <a:ext uri="{0D108BD9-81ED-4DB2-BD59-A6C34878D82A}">
                    <a16:rowId xmlns:a16="http://schemas.microsoft.com/office/drawing/2014/main" val="1161542039"/>
                  </a:ext>
                </a:extLst>
              </a:tr>
              <a:tr h="439698">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Oxford  </a:t>
                      </a:r>
                    </a:p>
                  </a:txBody>
                  <a:tcPr marL="6350" marR="6350" marT="6350" marB="0" anchor="ctr"/>
                </a:tc>
                <a:tc>
                  <a:txBody>
                    <a:bodyPr/>
                    <a:lstStyle/>
                    <a:p>
                      <a:pPr algn="l" fontAlgn="b"/>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23877106"/>
                  </a:ext>
                </a:extLst>
              </a:tr>
              <a:tr h="190767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Oxford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Oxford Magistrates' Court is an elderly building, probably dating from the 1970s. The seating is fixed benches, which is not comfortable, especially not for the digital age, although the fixed seating in the first row of advocates' seats has now been removed &amp; more flexible seating is available. There are meeting rooms for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advocates &amp; their clients, however prosecutors are restricted to meeting witnesses &amp; others in the witness waiting room or the CPS room (which used to be a cupboard). There are private toilet facilities for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advocates in the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room (which did not used to be a cupboard) but none in the CPS room so prosecutors have to use the general facilities available to all the public. There used to be a machine for hot drinks but that was closed down during the pandemic. It has not been started up again so there is no facility to obtain a hot drink unless one is brought in from outside. Fortunately the security staff are generally willing to allow hot drinks to be brought in. The heating system is one of air conditioning but, again, an elderly system. It is rare that the temperature is 'just right'. Additional heating/cooling devices are often brought into the individual courtrooms to deal with this. The court has CVP facilities, live link &amp; </a:t>
                      </a:r>
                      <a:r>
                        <a:rPr lang="en-US" sz="1100" b="0" i="0" u="none" strike="noStrike" dirty="0" err="1">
                          <a:solidFill>
                            <a:srgbClr val="000000"/>
                          </a:solidFill>
                          <a:effectLst/>
                          <a:latin typeface="Avenir Next" panose="020B0503020202020204" pitchFamily="34" charset="0"/>
                          <a:cs typeface="Arial" panose="020B0604020202020204" pitchFamily="34" charset="0"/>
                        </a:rPr>
                        <a:t>wi</a:t>
                      </a:r>
                      <a:r>
                        <a:rPr lang="en-US" sz="1100" b="0" i="0" u="none" strike="noStrike" dirty="0">
                          <a:solidFill>
                            <a:srgbClr val="000000"/>
                          </a:solidFill>
                          <a:effectLst/>
                          <a:latin typeface="Avenir Next" panose="020B0503020202020204" pitchFamily="34" charset="0"/>
                          <a:cs typeface="Arial" panose="020B0604020202020204" pitchFamily="34" charset="0"/>
                        </a:rPr>
                        <a:t> fi. The </a:t>
                      </a:r>
                      <a:r>
                        <a:rPr lang="en-US" sz="1100" b="0" i="0" u="none" strike="noStrike" dirty="0" err="1">
                          <a:solidFill>
                            <a:srgbClr val="000000"/>
                          </a:solidFill>
                          <a:effectLst/>
                          <a:latin typeface="Avenir Next" panose="020B0503020202020204" pitchFamily="34" charset="0"/>
                          <a:cs typeface="Arial" panose="020B0604020202020204" pitchFamily="34" charset="0"/>
                        </a:rPr>
                        <a:t>wi</a:t>
                      </a:r>
                      <a:r>
                        <a:rPr lang="en-US" sz="1100" b="0" i="0" u="none" strike="noStrike" dirty="0">
                          <a:solidFill>
                            <a:srgbClr val="000000"/>
                          </a:solidFill>
                          <a:effectLst/>
                          <a:latin typeface="Avenir Next" panose="020B0503020202020204" pitchFamily="34" charset="0"/>
                          <a:cs typeface="Arial" panose="020B0604020202020204" pitchFamily="34" charset="0"/>
                        </a:rPr>
                        <a:t> fi connection can be unstable. The update to </a:t>
                      </a:r>
                      <a:r>
                        <a:rPr lang="en-US" sz="1100" b="0" i="0" u="none" strike="noStrike" dirty="0" err="1">
                          <a:solidFill>
                            <a:srgbClr val="000000"/>
                          </a:solidFill>
                          <a:effectLst/>
                          <a:latin typeface="Avenir Next" panose="020B0503020202020204" pitchFamily="34" charset="0"/>
                          <a:cs typeface="Arial" panose="020B0604020202020204" pitchFamily="34" charset="0"/>
                        </a:rPr>
                        <a:t>ClickShare</a:t>
                      </a:r>
                      <a:r>
                        <a:rPr lang="en-US" sz="1100" b="0" i="0" u="none" strike="noStrike" dirty="0">
                          <a:solidFill>
                            <a:srgbClr val="000000"/>
                          </a:solidFill>
                          <a:effectLst/>
                          <a:latin typeface="Avenir Next" panose="020B0503020202020204" pitchFamily="34" charset="0"/>
                          <a:cs typeface="Arial" panose="020B0604020202020204" pitchFamily="34" charset="0"/>
                        </a:rPr>
                        <a:t> is available but incompatible with Surface laptops in one of the courts.</a:t>
                      </a:r>
                    </a:p>
                  </a:txBody>
                  <a:tcPr marL="6350" marR="6350" marT="6350" marB="0" anchor="ctr"/>
                </a:tc>
                <a:extLst>
                  <a:ext uri="{0D108BD9-81ED-4DB2-BD59-A6C34878D82A}">
                    <a16:rowId xmlns:a16="http://schemas.microsoft.com/office/drawing/2014/main" val="3882649223"/>
                  </a:ext>
                </a:extLst>
              </a:tr>
              <a:tr h="61199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Oxford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It’s much too hot in summer and much too cold in winter. Poor cleaning, especially after pandemic. 2 cleaners come to clean common areas for 2 hours in total, 5mins in advocates room/adjoining washroom. also please refer to my earlier comments</a:t>
                      </a:r>
                    </a:p>
                  </a:txBody>
                  <a:tcPr marL="6350" marR="6350" marT="6350" marB="0" anchor="ctr"/>
                </a:tc>
                <a:extLst>
                  <a:ext uri="{0D108BD9-81ED-4DB2-BD59-A6C34878D82A}">
                    <a16:rowId xmlns:a16="http://schemas.microsoft.com/office/drawing/2014/main" val="590992030"/>
                  </a:ext>
                </a:extLst>
              </a:tr>
            </a:tbl>
          </a:graphicData>
        </a:graphic>
      </p:graphicFrame>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108306" y="126601"/>
            <a:ext cx="2750061" cy="934135"/>
          </a:xfrm>
          <a:prstGeom prst="rect">
            <a:avLst/>
          </a:prstGeom>
        </p:spPr>
      </p:pic>
    </p:spTree>
    <p:extLst>
      <p:ext uri="{BB962C8B-B14F-4D97-AF65-F5344CB8AC3E}">
        <p14:creationId xmlns:p14="http://schemas.microsoft.com/office/powerpoint/2010/main" val="396857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842927-0593-2A15-418C-780E118A6406}"/>
              </a:ext>
            </a:extLst>
          </p:cNvPr>
          <p:cNvGraphicFramePr>
            <a:graphicFrameLocks noGrp="1"/>
          </p:cNvGraphicFramePr>
          <p:nvPr/>
        </p:nvGraphicFramePr>
        <p:xfrm>
          <a:off x="319617" y="407466"/>
          <a:ext cx="11713604" cy="617311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547906078"/>
                    </a:ext>
                  </a:extLst>
                </a:gridCol>
                <a:gridCol w="9961004">
                  <a:extLst>
                    <a:ext uri="{9D8B030D-6E8A-4147-A177-3AD203B41FA5}">
                      <a16:colId xmlns:a16="http://schemas.microsoft.com/office/drawing/2014/main" val="1221570928"/>
                    </a:ext>
                  </a:extLst>
                </a:gridCol>
              </a:tblGrid>
              <a:tr h="252437">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3581472804"/>
                  </a:ext>
                </a:extLst>
              </a:tr>
              <a:tr h="252437">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Portsmouth</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Heating / cooling / ventilation issues.</a:t>
                      </a:r>
                    </a:p>
                  </a:txBody>
                  <a:tcPr marL="6350" marR="6350" marT="6350" marB="0" anchor="ctr"/>
                </a:tc>
                <a:extLst>
                  <a:ext uri="{0D108BD9-81ED-4DB2-BD59-A6C34878D82A}">
                    <a16:rowId xmlns:a16="http://schemas.microsoft.com/office/drawing/2014/main" val="1233753496"/>
                  </a:ext>
                </a:extLst>
              </a:tr>
              <a:tr h="47076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Portsmouth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is in utter disarray. It is </a:t>
                      </a:r>
                      <a:r>
                        <a:rPr lang="en-US" sz="1100" b="0" i="0" u="none" strike="noStrike" dirty="0" err="1">
                          <a:solidFill>
                            <a:srgbClr val="000000"/>
                          </a:solidFill>
                          <a:effectLst/>
                          <a:latin typeface="Avenir Next" panose="020B0503020202020204" pitchFamily="34" charset="0"/>
                          <a:cs typeface="Arial" panose="020B0604020202020204" pitchFamily="34" charset="0"/>
                        </a:rPr>
                        <a:t>disorganised</a:t>
                      </a:r>
                      <a:r>
                        <a:rPr lang="en-US" sz="1100" b="0" i="0" u="none" strike="noStrike" dirty="0">
                          <a:solidFill>
                            <a:srgbClr val="000000"/>
                          </a:solidFill>
                          <a:effectLst/>
                          <a:latin typeface="Avenir Next" panose="020B0503020202020204" pitchFamily="34" charset="0"/>
                          <a:cs typeface="Arial" panose="020B0604020202020204" pitchFamily="34" charset="0"/>
                        </a:rPr>
                        <a:t>, has grossly insufficient qualified legal advisors, listing is erratic and chaotic, staff are vocally dissatisfied and feel disenfranchised and experienced qualified staff are leaving in. Tech doesn’t work when needed</a:t>
                      </a:r>
                    </a:p>
                  </a:txBody>
                  <a:tcPr marL="6350" marR="6350" marT="6350" marB="0" anchor="ctr"/>
                </a:tc>
                <a:extLst>
                  <a:ext uri="{0D108BD9-81ED-4DB2-BD59-A6C34878D82A}">
                    <a16:rowId xmlns:a16="http://schemas.microsoft.com/office/drawing/2014/main" val="4197833028"/>
                  </a:ext>
                </a:extLst>
              </a:tr>
              <a:tr h="231969">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Reading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Needs Heathrow-style scanners that can scan a bag without it being emptied.</a:t>
                      </a:r>
                    </a:p>
                  </a:txBody>
                  <a:tcPr marL="6350" marR="6350" marT="6350" marB="0" anchor="ctr"/>
                </a:tc>
                <a:extLst>
                  <a:ext uri="{0D108BD9-81ED-4DB2-BD59-A6C34878D82A}">
                    <a16:rowId xmlns:a16="http://schemas.microsoft.com/office/drawing/2014/main" val="2925369150"/>
                  </a:ext>
                </a:extLst>
              </a:tr>
              <a:tr h="490176">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Reading and High Wycombe (particularly the latter)</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Replacement for </a:t>
                      </a:r>
                      <a:r>
                        <a:rPr lang="en-GB" sz="1100" b="0" i="0" u="none" strike="noStrike" dirty="0" err="1">
                          <a:solidFill>
                            <a:srgbClr val="000000"/>
                          </a:solidFill>
                          <a:effectLst/>
                          <a:latin typeface="Avenir Next" panose="020B0503020202020204" pitchFamily="34" charset="0"/>
                          <a:cs typeface="Arial" panose="020B0604020202020204" pitchFamily="34" charset="0"/>
                        </a:rPr>
                        <a:t>ClickShare</a:t>
                      </a:r>
                      <a:r>
                        <a:rPr lang="en-GB" sz="1100" b="0" i="0" u="none" strike="noStrike" dirty="0">
                          <a:solidFill>
                            <a:srgbClr val="000000"/>
                          </a:solidFill>
                          <a:effectLst/>
                          <a:latin typeface="Avenir Next" panose="020B0503020202020204" pitchFamily="34" charset="0"/>
                          <a:cs typeface="Arial" panose="020B0604020202020204" pitchFamily="34" charset="0"/>
                        </a:rPr>
                        <a:t> </a:t>
                      </a:r>
                    </a:p>
                  </a:txBody>
                  <a:tcPr marL="6350" marR="6350" marT="6350" marB="0" anchor="ctr"/>
                </a:tc>
                <a:extLst>
                  <a:ext uri="{0D108BD9-81ED-4DB2-BD59-A6C34878D82A}">
                    <a16:rowId xmlns:a16="http://schemas.microsoft.com/office/drawing/2014/main" val="1726966739"/>
                  </a:ext>
                </a:extLst>
              </a:tr>
              <a:tr h="36708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Appalling </a:t>
                      </a:r>
                      <a:r>
                        <a:rPr lang="en-US" sz="1100" b="0" i="0" u="none" strike="noStrike" dirty="0" err="1">
                          <a:solidFill>
                            <a:srgbClr val="000000"/>
                          </a:solidFill>
                          <a:effectLst/>
                          <a:latin typeface="Avenir Next" panose="020B0503020202020204" pitchFamily="34" charset="0"/>
                          <a:cs typeface="Arial" panose="020B0604020202020204" pitchFamily="34" charset="0"/>
                        </a:rPr>
                        <a:t>tannoy</a:t>
                      </a:r>
                      <a:r>
                        <a:rPr lang="en-US" sz="1100" b="0" i="0" u="none" strike="noStrike" dirty="0">
                          <a:solidFill>
                            <a:srgbClr val="000000"/>
                          </a:solidFill>
                          <a:effectLst/>
                          <a:latin typeface="Avenir Next" panose="020B0503020202020204" pitchFamily="34" charset="0"/>
                          <a:cs typeface="Arial" panose="020B0604020202020204" pitchFamily="34" charset="0"/>
                        </a:rPr>
                        <a:t> system, uncomfortable furniture. In certain rooms the tables to sit and take instructions at are old and wobble. Don't get me started about the toilets.</a:t>
                      </a:r>
                    </a:p>
                  </a:txBody>
                  <a:tcPr marL="6350" marR="6350" marT="6350" marB="0" anchor="ctr"/>
                </a:tc>
                <a:extLst>
                  <a:ext uri="{0D108BD9-81ED-4DB2-BD59-A6C34878D82A}">
                    <a16:rowId xmlns:a16="http://schemas.microsoft.com/office/drawing/2014/main" val="2227514263"/>
                  </a:ext>
                </a:extLst>
              </a:tr>
              <a:tr h="54686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there was blood on the floor of the toilet solicitors and members of the public were expected to use. On one occasion a client discovered excretion smeared all over the toilet cubicle, the cubicle was then closed not immediately cleaned and left for next day. When a fight broke out security sealed the area off leaving victims of violence and innocent people locked in with the aggressors. I have had to request CCTV due to abuse by a member of court staff and it was 'lost'.</a:t>
                      </a:r>
                    </a:p>
                  </a:txBody>
                  <a:tcPr marL="6350" marR="6350" marT="6350" marB="0" anchor="ctr"/>
                </a:tc>
                <a:extLst>
                  <a:ext uri="{0D108BD9-81ED-4DB2-BD59-A6C34878D82A}">
                    <a16:rowId xmlns:a16="http://schemas.microsoft.com/office/drawing/2014/main" val="1105959460"/>
                  </a:ext>
                </a:extLst>
              </a:tr>
              <a:tr h="19170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 MC</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poor furniture, shabby environment.</a:t>
                      </a:r>
                    </a:p>
                  </a:txBody>
                  <a:tcPr marL="6350" marR="6350" marT="6350" marB="0" anchor="ctr"/>
                </a:tc>
                <a:extLst>
                  <a:ext uri="{0D108BD9-81ED-4DB2-BD59-A6C34878D82A}">
                    <a16:rowId xmlns:a16="http://schemas.microsoft.com/office/drawing/2014/main" val="3557237200"/>
                  </a:ext>
                </a:extLst>
              </a:tr>
              <a:tr h="35783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Reading/Slough/High Wycombe</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Heating/air con</a:t>
                      </a:r>
                    </a:p>
                  </a:txBody>
                  <a:tcPr marL="6350" marR="6350" marT="6350" marB="0" anchor="ctr"/>
                </a:tc>
                <a:extLst>
                  <a:ext uri="{0D108BD9-81ED-4DB2-BD59-A6C34878D82A}">
                    <a16:rowId xmlns:a16="http://schemas.microsoft.com/office/drawing/2014/main" val="385681995"/>
                  </a:ext>
                </a:extLst>
              </a:tr>
              <a:tr h="27780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Slough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has one conference room for all to use and it is not sound proofed at all</a:t>
                      </a:r>
                    </a:p>
                  </a:txBody>
                  <a:tcPr marL="6350" marR="6350" marT="6350" marB="0" anchor="ctr"/>
                </a:tc>
                <a:extLst>
                  <a:ext uri="{0D108BD9-81ED-4DB2-BD59-A6C34878D82A}">
                    <a16:rowId xmlns:a16="http://schemas.microsoft.com/office/drawing/2014/main" val="3472316081"/>
                  </a:ext>
                </a:extLst>
              </a:tr>
              <a:tr h="96568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Southampton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office space for advocates very small and cramped, dark, no water/drink or food provision, too hot in summer and too cold in winter. Unfit for lawyers to be working all day in those conditions. Fixed seating in court which is extremely uncomfortable and cannot cope with any disability and cannot be altered. Office space given to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and prosecution advocates is unfit and too small for purpose, no windows etc. There is no where to obtain food or drink. There is no provision for lawyers who are spending their whole working day at the vast majority of the courts that I attend.</a:t>
                      </a:r>
                    </a:p>
                  </a:txBody>
                  <a:tcPr marL="6350" marR="6350" marT="6350" marB="0" anchor="ctr"/>
                </a:tc>
                <a:extLst>
                  <a:ext uri="{0D108BD9-81ED-4DB2-BD59-A6C34878D82A}">
                    <a16:rowId xmlns:a16="http://schemas.microsoft.com/office/drawing/2014/main" val="1447700736"/>
                  </a:ext>
                </a:extLst>
              </a:tr>
              <a:tr h="71509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Worthing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facilities for witnesses and defendants obliged to spend a long period of time are inadequate, and rather worse for advocates. The furnishings in the court for advocates and other attendees are disgraceful - broken, soiled and grossly uncomfortable. The equipment exists for remote attendance, even if making it work can be a struggle, sometimes without success. Court still cluttered with redundant kit that was largely unused when installed, but doubtless cost a small fortune. Nobody in HMCS ever asks the users of the kit before wasting money on it. Appalling ventilation and temperature control in court</a:t>
                      </a:r>
                    </a:p>
                  </a:txBody>
                  <a:tcPr marL="6350" marR="6350" marT="6350" marB="0" anchor="ctr"/>
                </a:tc>
                <a:extLst>
                  <a:ext uri="{0D108BD9-81ED-4DB2-BD59-A6C34878D82A}">
                    <a16:rowId xmlns:a16="http://schemas.microsoft.com/office/drawing/2014/main" val="625340822"/>
                  </a:ext>
                </a:extLst>
              </a:tr>
              <a:tr h="81492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Wycombe</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facilities are appalling. The door to the ladies toilet needs kicking to open, the lights don’t work, the taps run all day and this is typically in my experience of all magistrates courts. The temperature is practically oppressive at most magistrates, especially Wycombe where it is always uncomfortably hot.</a:t>
                      </a:r>
                    </a:p>
                  </a:txBody>
                  <a:tcPr marL="6350" marR="6350" marT="6350" marB="0" anchor="ctr"/>
                </a:tc>
                <a:extLst>
                  <a:ext uri="{0D108BD9-81ED-4DB2-BD59-A6C34878D82A}">
                    <a16:rowId xmlns:a16="http://schemas.microsoft.com/office/drawing/2014/main" val="800134292"/>
                  </a:ext>
                </a:extLst>
              </a:tr>
            </a:tbl>
          </a:graphicData>
        </a:graphic>
      </p:graphicFrame>
    </p:spTree>
    <p:extLst>
      <p:ext uri="{BB962C8B-B14F-4D97-AF65-F5344CB8AC3E}">
        <p14:creationId xmlns:p14="http://schemas.microsoft.com/office/powerpoint/2010/main" val="325664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E4F9B5-F6A5-0020-904F-971BE1C3DCF2}"/>
              </a:ext>
            </a:extLst>
          </p:cNvPr>
          <p:cNvGraphicFramePr>
            <a:graphicFrameLocks/>
          </p:cNvGraphicFramePr>
          <p:nvPr/>
        </p:nvGraphicFramePr>
        <p:xfrm>
          <a:off x="333633" y="1269927"/>
          <a:ext cx="5257800" cy="47517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3"/>
          <a:stretch>
            <a:fillRect/>
          </a:stretch>
        </p:blipFill>
        <p:spPr>
          <a:xfrm>
            <a:off x="9108306" y="126601"/>
            <a:ext cx="2750061" cy="934135"/>
          </a:xfrm>
          <a:prstGeom prst="rect">
            <a:avLst/>
          </a:prstGeom>
        </p:spPr>
      </p:pic>
      <p:sp>
        <p:nvSpPr>
          <p:cNvPr id="2" name="Title 1">
            <a:extLst>
              <a:ext uri="{FF2B5EF4-FFF2-40B4-BE49-F238E27FC236}">
                <a16:creationId xmlns:a16="http://schemas.microsoft.com/office/drawing/2014/main" id="{EF551CCA-5626-8652-94CD-F009E9A44A3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600" dirty="0">
                <a:latin typeface="Times" pitchFamily="2" charset="0"/>
              </a:rPr>
              <a:t>South East</a:t>
            </a:r>
          </a:p>
        </p:txBody>
      </p:sp>
      <p:graphicFrame>
        <p:nvGraphicFramePr>
          <p:cNvPr id="3" name="Content Placeholder 4">
            <a:extLst>
              <a:ext uri="{FF2B5EF4-FFF2-40B4-BE49-F238E27FC236}">
                <a16:creationId xmlns:a16="http://schemas.microsoft.com/office/drawing/2014/main" id="{F1EB87E5-B44B-8D0C-A13C-6756E53ADAFA}"/>
              </a:ext>
            </a:extLst>
          </p:cNvPr>
          <p:cNvGraphicFramePr>
            <a:graphicFrameLocks/>
          </p:cNvGraphicFramePr>
          <p:nvPr/>
        </p:nvGraphicFramePr>
        <p:xfrm>
          <a:off x="6172201" y="1532408"/>
          <a:ext cx="5702388" cy="4387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
            <a:extLst>
              <a:ext uri="{FF2B5EF4-FFF2-40B4-BE49-F238E27FC236}">
                <a16:creationId xmlns:a16="http://schemas.microsoft.com/office/drawing/2014/main" id="{78A966AD-1EB7-8351-164C-12B6E8F252CF}"/>
              </a:ext>
            </a:extLst>
          </p:cNvPr>
          <p:cNvGraphicFramePr>
            <a:graphicFrameLocks/>
          </p:cNvGraphicFramePr>
          <p:nvPr/>
        </p:nvGraphicFramePr>
        <p:xfrm>
          <a:off x="838200" y="1532408"/>
          <a:ext cx="5181601" cy="464455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493AA938-FF68-9B11-3A1B-900A4E42C8D5}"/>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43</a:t>
            </a:r>
          </a:p>
        </p:txBody>
      </p:sp>
    </p:spTree>
    <p:extLst>
      <p:ext uri="{BB962C8B-B14F-4D97-AF65-F5344CB8AC3E}">
        <p14:creationId xmlns:p14="http://schemas.microsoft.com/office/powerpoint/2010/main" val="2791038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C7AC9549-D396-4220-EB4D-53815CBF61D4}"/>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2" name="Table 5">
            <a:extLst>
              <a:ext uri="{FF2B5EF4-FFF2-40B4-BE49-F238E27FC236}">
                <a16:creationId xmlns:a16="http://schemas.microsoft.com/office/drawing/2014/main" id="{FAB70B64-AE57-D62B-9637-C5C31F853343}"/>
              </a:ext>
            </a:extLst>
          </p:cNvPr>
          <p:cNvGraphicFramePr>
            <a:graphicFrameLocks noGrp="1"/>
          </p:cNvGraphicFramePr>
          <p:nvPr>
            <p:extLst>
              <p:ext uri="{D42A27DB-BD31-4B8C-83A1-F6EECF244321}">
                <p14:modId xmlns:p14="http://schemas.microsoft.com/office/powerpoint/2010/main" val="3511587528"/>
              </p:ext>
            </p:extLst>
          </p:nvPr>
        </p:nvGraphicFramePr>
        <p:xfrm>
          <a:off x="241738" y="1138800"/>
          <a:ext cx="11708524" cy="5592599"/>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583080261"/>
                    </a:ext>
                  </a:extLst>
                </a:gridCol>
                <a:gridCol w="9574924">
                  <a:extLst>
                    <a:ext uri="{9D8B030D-6E8A-4147-A177-3AD203B41FA5}">
                      <a16:colId xmlns:a16="http://schemas.microsoft.com/office/drawing/2014/main" val="54761629"/>
                    </a:ext>
                  </a:extLst>
                </a:gridCol>
              </a:tblGrid>
              <a:tr h="362843">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txBody>
                  <a:tcPr marL="6350" marR="6350" marT="6350" marB="0" anchor="ctr">
                    <a:solidFill>
                      <a:srgbClr val="0070C0"/>
                    </a:solidFill>
                  </a:tcPr>
                </a:tc>
                <a:extLst>
                  <a:ext uri="{0D108BD9-81ED-4DB2-BD59-A6C34878D82A}">
                    <a16:rowId xmlns:a16="http://schemas.microsoft.com/office/drawing/2014/main" val="3088361437"/>
                  </a:ext>
                </a:extLst>
              </a:tr>
              <a:tr h="36284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Aldershot</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Has virtually no privacy for discussion of matrimonial matters and conducting an FDR in one room is outrageous</a:t>
                      </a:r>
                    </a:p>
                  </a:txBody>
                  <a:tcPr marL="6350" marR="6350" marT="6350" marB="0" anchor="ctr"/>
                </a:tc>
                <a:extLst>
                  <a:ext uri="{0D108BD9-81ED-4DB2-BD59-A6C34878D82A}">
                    <a16:rowId xmlns:a16="http://schemas.microsoft.com/office/drawing/2014/main" val="1968301016"/>
                  </a:ext>
                </a:extLst>
              </a:tr>
              <a:tr h="39755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Aylesbury Crown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In the robing room I went to toilet which was quite frankly disgusting. The toilet was blocked and had not been flushed, there was no toilet paper and the taps didn't work.</a:t>
                      </a:r>
                    </a:p>
                  </a:txBody>
                  <a:tcPr marL="6350" marR="6350" marT="6350" marB="0" anchor="ctr"/>
                </a:tc>
                <a:extLst>
                  <a:ext uri="{0D108BD9-81ED-4DB2-BD59-A6C34878D82A}">
                    <a16:rowId xmlns:a16="http://schemas.microsoft.com/office/drawing/2014/main" val="1833600686"/>
                  </a:ext>
                </a:extLst>
              </a:tr>
              <a:tr h="86166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Brighton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In twenty five years of working in the courts there has been consistent and increasingly rapid decline. My local court regularly had toilets full of </a:t>
                      </a:r>
                      <a:r>
                        <a:rPr lang="en-US" sz="1100" b="0" i="0" u="none" strike="noStrike" dirty="0" err="1">
                          <a:solidFill>
                            <a:srgbClr val="000000"/>
                          </a:solidFill>
                          <a:effectLst/>
                          <a:latin typeface="Avenir Next" panose="020B0503020202020204" pitchFamily="34" charset="0"/>
                          <a:cs typeface="Arial" panose="020B0604020202020204" pitchFamily="34" charset="0"/>
                        </a:rPr>
                        <a:t>faeces</a:t>
                      </a:r>
                      <a:r>
                        <a:rPr lang="en-US" sz="1100" b="0" i="0" u="none" strike="noStrike" dirty="0">
                          <a:solidFill>
                            <a:srgbClr val="000000"/>
                          </a:solidFill>
                          <a:effectLst/>
                          <a:latin typeface="Avenir Next" panose="020B0503020202020204" pitchFamily="34" charset="0"/>
                          <a:cs typeface="Arial" panose="020B0604020202020204" pitchFamily="34" charset="0"/>
                        </a:rPr>
                        <a:t> because they don't flush properly, urinals blocked and overflowing, no public access to drinking water and at the commencement of the coronavirus pandemic when I raised a complaint about an absence of biosecurity and the appalling standards of hygiene and cleaning the court manager sent me a response saying she had requested security would allow solicitors to bring their own hand sanitizer into the building!</a:t>
                      </a:r>
                    </a:p>
                  </a:txBody>
                  <a:tcPr marL="6350" marR="6350" marT="6350" marB="0" anchor="ctr"/>
                </a:tc>
                <a:extLst>
                  <a:ext uri="{0D108BD9-81ED-4DB2-BD59-A6C34878D82A}">
                    <a16:rowId xmlns:a16="http://schemas.microsoft.com/office/drawing/2014/main" val="110986639"/>
                  </a:ext>
                </a:extLst>
              </a:tr>
              <a:tr h="47699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Bromley family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office at Bromley fails to process paperwork in timely fashion and fails to process directions for listing or future hearings and does not respond at all to chasing enquiries my experience is that this regularly leads to </a:t>
                      </a:r>
                      <a:r>
                        <a:rPr lang="en-US" sz="1100" b="0" i="0" u="none" strike="noStrike" dirty="0" err="1">
                          <a:solidFill>
                            <a:srgbClr val="000000"/>
                          </a:solidFill>
                          <a:effectLst/>
                          <a:latin typeface="Avenir Next" panose="020B0503020202020204" pitchFamily="34" charset="0"/>
                          <a:cs typeface="Arial" panose="020B0604020202020204" pitchFamily="34" charset="0"/>
                        </a:rPr>
                        <a:t>unneccessary</a:t>
                      </a:r>
                      <a:r>
                        <a:rPr lang="en-US" sz="1100" b="0" i="0" u="none" strike="noStrike" dirty="0">
                          <a:solidFill>
                            <a:srgbClr val="000000"/>
                          </a:solidFill>
                          <a:effectLst/>
                          <a:latin typeface="Avenir Next" panose="020B0503020202020204" pitchFamily="34" charset="0"/>
                          <a:cs typeface="Arial" panose="020B0604020202020204" pitchFamily="34" charset="0"/>
                        </a:rPr>
                        <a:t> and significant delays</a:t>
                      </a:r>
                    </a:p>
                  </a:txBody>
                  <a:tcPr marL="6350" marR="6350" marT="6350" marB="0" anchor="ctr"/>
                </a:tc>
                <a:extLst>
                  <a:ext uri="{0D108BD9-81ED-4DB2-BD59-A6C34878D82A}">
                    <a16:rowId xmlns:a16="http://schemas.microsoft.com/office/drawing/2014/main" val="59083793"/>
                  </a:ext>
                </a:extLst>
              </a:tr>
              <a:tr h="27183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Chichester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Trial delayed due to plaster from ceiling falling on judges’ bench.</a:t>
                      </a:r>
                    </a:p>
                  </a:txBody>
                  <a:tcPr marL="6350" marR="6350" marT="6350" marB="0" anchor="ctr"/>
                </a:tc>
                <a:extLst>
                  <a:ext uri="{0D108BD9-81ED-4DB2-BD59-A6C34878D82A}">
                    <a16:rowId xmlns:a16="http://schemas.microsoft.com/office/drawing/2014/main" val="1042648769"/>
                  </a:ext>
                </a:extLst>
              </a:tr>
              <a:tr h="23080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Croydon </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Holes in ceilings, water escaping through ceilings, poor heating / cooling / ventilation system in building and in cells. </a:t>
                      </a:r>
                    </a:p>
                  </a:txBody>
                  <a:tcPr marL="6350" marR="6350" marT="6350" marB="0" anchor="ctr"/>
                </a:tc>
                <a:extLst>
                  <a:ext uri="{0D108BD9-81ED-4DB2-BD59-A6C34878D82A}">
                    <a16:rowId xmlns:a16="http://schemas.microsoft.com/office/drawing/2014/main" val="335769541"/>
                  </a:ext>
                </a:extLst>
              </a:tr>
              <a:tr h="34876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Guildford</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Not enough plug sockets in court, not enough conference rooms. No phone available to speak to prisoners in cells means no CVP for remand hearings</a:t>
                      </a:r>
                    </a:p>
                  </a:txBody>
                  <a:tcPr marL="6350" marR="6350" marT="6350" marB="0" anchor="ctr"/>
                </a:tc>
                <a:extLst>
                  <a:ext uri="{0D108BD9-81ED-4DB2-BD59-A6C34878D82A}">
                    <a16:rowId xmlns:a16="http://schemas.microsoft.com/office/drawing/2014/main" val="2006886434"/>
                  </a:ext>
                </a:extLst>
              </a:tr>
              <a:tr h="34876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Hastings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Suffers from a noisy, ineffective air conditioning system. It drowns out what witnesses and staff are saying. It fails to heat the Court rooms in the winter and fails to cool them in the summer. It is very noisy.</a:t>
                      </a:r>
                    </a:p>
                  </a:txBody>
                  <a:tcPr marL="6350" marR="6350" marT="6350" marB="0" anchor="ctr"/>
                </a:tc>
                <a:extLst>
                  <a:ext uri="{0D108BD9-81ED-4DB2-BD59-A6C34878D82A}">
                    <a16:rowId xmlns:a16="http://schemas.microsoft.com/office/drawing/2014/main" val="756074285"/>
                  </a:ext>
                </a:extLst>
              </a:tr>
              <a:tr h="266706">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High Wycombe</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Wycombe not enough conference rooms, causes delay to cases.</a:t>
                      </a:r>
                    </a:p>
                  </a:txBody>
                  <a:tcPr marL="6350" marR="6350" marT="6350" marB="0" anchor="ctr"/>
                </a:tc>
                <a:extLst>
                  <a:ext uri="{0D108BD9-81ED-4DB2-BD59-A6C34878D82A}">
                    <a16:rowId xmlns:a16="http://schemas.microsoft.com/office/drawing/2014/main" val="2199665487"/>
                  </a:ext>
                </a:extLst>
              </a:tr>
              <a:tr h="39492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High Wycombe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Here is a leak in the ceiling in the advocates room, there are issues with doors on some of the limited meeting rooms in one of the rooms the desk has wobbly insecure legs making it difficult to take notes</a:t>
                      </a:r>
                    </a:p>
                  </a:txBody>
                  <a:tcPr marL="6350" marR="6350" marT="6350" marB="0" anchor="ctr"/>
                </a:tc>
                <a:extLst>
                  <a:ext uri="{0D108BD9-81ED-4DB2-BD59-A6C34878D82A}">
                    <a16:rowId xmlns:a16="http://schemas.microsoft.com/office/drawing/2014/main" val="151846670"/>
                  </a:ext>
                </a:extLst>
              </a:tr>
              <a:tr h="37954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Hove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Toilets are out of order, windows don’t open, building leaks, air conditioning not working, power points inadequate, So often the technology in court rooms fails.</a:t>
                      </a:r>
                    </a:p>
                  </a:txBody>
                  <a:tcPr marL="6350" marR="6350" marT="6350" marB="0" anchor="ctr"/>
                </a:tc>
                <a:extLst>
                  <a:ext uri="{0D108BD9-81ED-4DB2-BD59-A6C34878D82A}">
                    <a16:rowId xmlns:a16="http://schemas.microsoft.com/office/drawing/2014/main" val="451789588"/>
                  </a:ext>
                </a:extLst>
              </a:tr>
              <a:tr h="16981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Hove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Courtroom closed due to asbestos found</a:t>
                      </a:r>
                    </a:p>
                  </a:txBody>
                  <a:tcPr marL="6350" marR="6350" marT="6350" marB="0" anchor="ctr"/>
                </a:tc>
                <a:extLst>
                  <a:ext uri="{0D108BD9-81ED-4DB2-BD59-A6C34878D82A}">
                    <a16:rowId xmlns:a16="http://schemas.microsoft.com/office/drawing/2014/main" val="626468820"/>
                  </a:ext>
                </a:extLst>
              </a:tr>
              <a:tr h="71536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Lewes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Ancient building. Not fit for purpose</a:t>
                      </a:r>
                    </a:p>
                  </a:txBody>
                  <a:tcPr marL="6350" marR="6350" marT="6350" marB="0" anchor="ctr"/>
                </a:tc>
                <a:extLst>
                  <a:ext uri="{0D108BD9-81ED-4DB2-BD59-A6C34878D82A}">
                    <a16:rowId xmlns:a16="http://schemas.microsoft.com/office/drawing/2014/main" val="3797568242"/>
                  </a:ext>
                </a:extLst>
              </a:tr>
            </a:tbl>
          </a:graphicData>
        </a:graphic>
      </p:graphicFrame>
    </p:spTree>
    <p:extLst>
      <p:ext uri="{BB962C8B-B14F-4D97-AF65-F5344CB8AC3E}">
        <p14:creationId xmlns:p14="http://schemas.microsoft.com/office/powerpoint/2010/main" val="2684423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C7AC9549-D396-4220-EB4D-53815CBF61D4}"/>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2" name="Table 1">
            <a:extLst>
              <a:ext uri="{FF2B5EF4-FFF2-40B4-BE49-F238E27FC236}">
                <a16:creationId xmlns:a16="http://schemas.microsoft.com/office/drawing/2014/main" id="{CF719ADE-E456-8F4C-D547-579FAEA62938}"/>
              </a:ext>
            </a:extLst>
          </p:cNvPr>
          <p:cNvGraphicFramePr>
            <a:graphicFrameLocks noGrp="1"/>
          </p:cNvGraphicFramePr>
          <p:nvPr>
            <p:extLst>
              <p:ext uri="{D42A27DB-BD31-4B8C-83A1-F6EECF244321}">
                <p14:modId xmlns:p14="http://schemas.microsoft.com/office/powerpoint/2010/main" val="4219854409"/>
              </p:ext>
            </p:extLst>
          </p:nvPr>
        </p:nvGraphicFramePr>
        <p:xfrm>
          <a:off x="333633" y="1186015"/>
          <a:ext cx="11569137" cy="5219017"/>
        </p:xfrm>
        <a:graphic>
          <a:graphicData uri="http://schemas.openxmlformats.org/drawingml/2006/table">
            <a:tbl>
              <a:tblPr firstRow="1" bandRow="1">
                <a:tableStyleId>{5C22544A-7EE6-4342-B048-85BDC9FD1C3A}</a:tableStyleId>
              </a:tblPr>
              <a:tblGrid>
                <a:gridCol w="1562354">
                  <a:extLst>
                    <a:ext uri="{9D8B030D-6E8A-4147-A177-3AD203B41FA5}">
                      <a16:colId xmlns:a16="http://schemas.microsoft.com/office/drawing/2014/main" val="1810517155"/>
                    </a:ext>
                  </a:extLst>
                </a:gridCol>
                <a:gridCol w="10006783">
                  <a:extLst>
                    <a:ext uri="{9D8B030D-6E8A-4147-A177-3AD203B41FA5}">
                      <a16:colId xmlns:a16="http://schemas.microsoft.com/office/drawing/2014/main" val="2938047845"/>
                    </a:ext>
                  </a:extLst>
                </a:gridCol>
              </a:tblGrid>
              <a:tr h="412253">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US"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1860504625"/>
                  </a:ext>
                </a:extLst>
              </a:tr>
              <a:tr h="279689">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Maidstone</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Walls in advocates room cracked weather coming through</a:t>
                      </a:r>
                    </a:p>
                  </a:txBody>
                  <a:tcPr marL="6350" marR="6350" marT="6350" marB="0" anchor="ctr"/>
                </a:tc>
                <a:extLst>
                  <a:ext uri="{0D108BD9-81ED-4DB2-BD59-A6C34878D82A}">
                    <a16:rowId xmlns:a16="http://schemas.microsoft.com/office/drawing/2014/main" val="340457675"/>
                  </a:ext>
                </a:extLst>
              </a:tr>
              <a:tr h="31857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Maidstone CC</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Where from time-to-time roof often leaks, toilets not in use and lifts don't work. No canteen facilities</a:t>
                      </a:r>
                    </a:p>
                  </a:txBody>
                  <a:tcPr marL="6350" marR="6350" marT="6350" marB="0" anchor="ctr"/>
                </a:tc>
                <a:extLst>
                  <a:ext uri="{0D108BD9-81ED-4DB2-BD59-A6C34878D82A}">
                    <a16:rowId xmlns:a16="http://schemas.microsoft.com/office/drawing/2014/main" val="3016549183"/>
                  </a:ext>
                </a:extLst>
              </a:tr>
              <a:tr h="316982">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Medway</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Lack of air conditioning at Medway which is used for remand prisoners. Cases adjourned to </a:t>
                      </a:r>
                      <a:r>
                        <a:rPr lang="en-US" sz="1100" b="0" i="0" u="none" strike="noStrike" dirty="0" err="1">
                          <a:solidFill>
                            <a:srgbClr val="000000"/>
                          </a:solidFill>
                          <a:effectLst/>
                          <a:latin typeface="Avenir Next" panose="020B0503020202020204" pitchFamily="34" charset="0"/>
                          <a:cs typeface="Arial" panose="020B0604020202020204" pitchFamily="34" charset="0"/>
                        </a:rPr>
                        <a:t>Sevenoaks</a:t>
                      </a:r>
                      <a:r>
                        <a:rPr lang="en-US" sz="1100" b="0" i="0" u="none" strike="noStrike" dirty="0">
                          <a:solidFill>
                            <a:srgbClr val="000000"/>
                          </a:solidFill>
                          <a:effectLst/>
                          <a:latin typeface="Avenir Next" panose="020B0503020202020204" pitchFamily="34" charset="0"/>
                          <a:cs typeface="Arial" panose="020B0604020202020204" pitchFamily="34" charset="0"/>
                        </a:rPr>
                        <a:t>, which has limited capacity in the cell area.</a:t>
                      </a:r>
                    </a:p>
                  </a:txBody>
                  <a:tcPr marL="6350" marR="6350" marT="6350" marB="0" anchor="ctr"/>
                </a:tc>
                <a:extLst>
                  <a:ext uri="{0D108BD9-81ED-4DB2-BD59-A6C34878D82A}">
                    <a16:rowId xmlns:a16="http://schemas.microsoft.com/office/drawing/2014/main" val="924026962"/>
                  </a:ext>
                </a:extLst>
              </a:tr>
              <a:tr h="34531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Medway Family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took the court two months to provide an Order from the FDA and a further 5 months to provide us with a date for the FDR hearing.</a:t>
                      </a:r>
                    </a:p>
                  </a:txBody>
                  <a:tcPr marL="6350" marR="6350" marT="6350" marB="0" anchor="ctr"/>
                </a:tc>
                <a:extLst>
                  <a:ext uri="{0D108BD9-81ED-4DB2-BD59-A6C34878D82A}">
                    <a16:rowId xmlns:a16="http://schemas.microsoft.com/office/drawing/2014/main" val="4248424979"/>
                  </a:ext>
                </a:extLst>
              </a:tr>
              <a:tr h="27665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Medway Magistrates</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Difficult to access stairs</a:t>
                      </a:r>
                    </a:p>
                  </a:txBody>
                  <a:tcPr marL="6350" marR="6350" marT="6350" marB="0" anchor="ctr"/>
                </a:tc>
                <a:extLst>
                  <a:ext uri="{0D108BD9-81ED-4DB2-BD59-A6C34878D82A}">
                    <a16:rowId xmlns:a16="http://schemas.microsoft.com/office/drawing/2014/main" val="3429307614"/>
                  </a:ext>
                </a:extLst>
              </a:tr>
              <a:tr h="31018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Milton Keynes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Having to find a private space outside the toilets, therefore stopping discussions every few minutes because there is nowhere to discuss the case</a:t>
                      </a:r>
                    </a:p>
                  </a:txBody>
                  <a:tcPr marL="6350" marR="6350" marT="6350" marB="0" anchor="ctr"/>
                </a:tc>
                <a:extLst>
                  <a:ext uri="{0D108BD9-81ED-4DB2-BD59-A6C34878D82A}">
                    <a16:rowId xmlns:a16="http://schemas.microsoft.com/office/drawing/2014/main" val="1161542039"/>
                  </a:ext>
                </a:extLst>
              </a:tr>
              <a:tr h="439698">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Oxford  </a:t>
                      </a:r>
                    </a:p>
                  </a:txBody>
                  <a:tcPr marL="6350" marR="6350" marT="6350" marB="0" anchor="ctr"/>
                </a:tc>
                <a:tc>
                  <a:txBody>
                    <a:bodyPr/>
                    <a:lstStyle/>
                    <a:p>
                      <a:pPr algn="l" fontAlgn="b"/>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23877106"/>
                  </a:ext>
                </a:extLst>
              </a:tr>
              <a:tr h="190767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Oxford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Oxford Magistrates' Court is an elderly building, probably dating from the 1970s. The seating is fixed benches, which is not comfortable, especially not for the digital age, although the fixed seating in the first row of advocates' seats has now been removed &amp; more flexible seating is available. There are meeting rooms for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advocates &amp; their clients, however prosecutors are restricted to meeting witnesses &amp; others in the witness waiting room or the CPS room (which used to be a cupboard). There are private toilet facilities for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advocates in the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room (which did not used to be a cupboard) but none in the CPS room so prosecutors have to use the general facilities available to all the public. There used to be a machine for hot drinks but that was closed down during the pandemic. It has not been started up again so there is no facility to obtain a hot drink unless one is brought in from outside. Fortunately the security staff are generally willing to allow hot drinks to be brought in. The heating system is one of air conditioning but, again, an elderly system. It is rare that the temperature is 'just right'. Additional heating/cooling devices are often brought into the individual courtrooms to deal with this. The court has CVP facilities, live link &amp; </a:t>
                      </a:r>
                      <a:r>
                        <a:rPr lang="en-US" sz="1100" b="0" i="0" u="none" strike="noStrike" dirty="0" err="1">
                          <a:solidFill>
                            <a:srgbClr val="000000"/>
                          </a:solidFill>
                          <a:effectLst/>
                          <a:latin typeface="Avenir Next" panose="020B0503020202020204" pitchFamily="34" charset="0"/>
                          <a:cs typeface="Arial" panose="020B0604020202020204" pitchFamily="34" charset="0"/>
                        </a:rPr>
                        <a:t>wi</a:t>
                      </a:r>
                      <a:r>
                        <a:rPr lang="en-US" sz="1100" b="0" i="0" u="none" strike="noStrike" dirty="0">
                          <a:solidFill>
                            <a:srgbClr val="000000"/>
                          </a:solidFill>
                          <a:effectLst/>
                          <a:latin typeface="Avenir Next" panose="020B0503020202020204" pitchFamily="34" charset="0"/>
                          <a:cs typeface="Arial" panose="020B0604020202020204" pitchFamily="34" charset="0"/>
                        </a:rPr>
                        <a:t> fi. The </a:t>
                      </a:r>
                      <a:r>
                        <a:rPr lang="en-US" sz="1100" b="0" i="0" u="none" strike="noStrike" dirty="0" err="1">
                          <a:solidFill>
                            <a:srgbClr val="000000"/>
                          </a:solidFill>
                          <a:effectLst/>
                          <a:latin typeface="Avenir Next" panose="020B0503020202020204" pitchFamily="34" charset="0"/>
                          <a:cs typeface="Arial" panose="020B0604020202020204" pitchFamily="34" charset="0"/>
                        </a:rPr>
                        <a:t>wi</a:t>
                      </a:r>
                      <a:r>
                        <a:rPr lang="en-US" sz="1100" b="0" i="0" u="none" strike="noStrike" dirty="0">
                          <a:solidFill>
                            <a:srgbClr val="000000"/>
                          </a:solidFill>
                          <a:effectLst/>
                          <a:latin typeface="Avenir Next" panose="020B0503020202020204" pitchFamily="34" charset="0"/>
                          <a:cs typeface="Arial" panose="020B0604020202020204" pitchFamily="34" charset="0"/>
                        </a:rPr>
                        <a:t> fi connection can be unstable. The update to </a:t>
                      </a:r>
                      <a:r>
                        <a:rPr lang="en-US" sz="1100" b="0" i="0" u="none" strike="noStrike" dirty="0" err="1">
                          <a:solidFill>
                            <a:srgbClr val="000000"/>
                          </a:solidFill>
                          <a:effectLst/>
                          <a:latin typeface="Avenir Next" panose="020B0503020202020204" pitchFamily="34" charset="0"/>
                          <a:cs typeface="Arial" panose="020B0604020202020204" pitchFamily="34" charset="0"/>
                        </a:rPr>
                        <a:t>ClickShare</a:t>
                      </a:r>
                      <a:r>
                        <a:rPr lang="en-US" sz="1100" b="0" i="0" u="none" strike="noStrike" dirty="0">
                          <a:solidFill>
                            <a:srgbClr val="000000"/>
                          </a:solidFill>
                          <a:effectLst/>
                          <a:latin typeface="Avenir Next" panose="020B0503020202020204" pitchFamily="34" charset="0"/>
                          <a:cs typeface="Arial" panose="020B0604020202020204" pitchFamily="34" charset="0"/>
                        </a:rPr>
                        <a:t> is available but incompatible with Surface laptops in one of the courts.</a:t>
                      </a:r>
                    </a:p>
                  </a:txBody>
                  <a:tcPr marL="6350" marR="6350" marT="6350" marB="0" anchor="ctr"/>
                </a:tc>
                <a:extLst>
                  <a:ext uri="{0D108BD9-81ED-4DB2-BD59-A6C34878D82A}">
                    <a16:rowId xmlns:a16="http://schemas.microsoft.com/office/drawing/2014/main" val="3882649223"/>
                  </a:ext>
                </a:extLst>
              </a:tr>
              <a:tr h="61199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Oxford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It’s much too hot in summer and much too cold in winter. Poor cleaning, especially after pandemic. 2 cleaners come to clean common areas for 2 hours in total, 5mins in advocates room/adjoining washroom. also please refer to my earlier comments</a:t>
                      </a:r>
                    </a:p>
                  </a:txBody>
                  <a:tcPr marL="6350" marR="6350" marT="6350" marB="0" anchor="ctr"/>
                </a:tc>
                <a:extLst>
                  <a:ext uri="{0D108BD9-81ED-4DB2-BD59-A6C34878D82A}">
                    <a16:rowId xmlns:a16="http://schemas.microsoft.com/office/drawing/2014/main" val="590992030"/>
                  </a:ext>
                </a:extLst>
              </a:tr>
            </a:tbl>
          </a:graphicData>
        </a:graphic>
      </p:graphicFrame>
    </p:spTree>
    <p:extLst>
      <p:ext uri="{BB962C8B-B14F-4D97-AF65-F5344CB8AC3E}">
        <p14:creationId xmlns:p14="http://schemas.microsoft.com/office/powerpoint/2010/main" val="1792610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7F3718D-0D49-C481-768B-8F71843CE8B6}"/>
              </a:ext>
            </a:extLst>
          </p:cNvPr>
          <p:cNvGraphicFramePr>
            <a:graphicFrameLocks noGrp="1"/>
          </p:cNvGraphicFramePr>
          <p:nvPr>
            <p:extLst>
              <p:ext uri="{D42A27DB-BD31-4B8C-83A1-F6EECF244321}">
                <p14:modId xmlns:p14="http://schemas.microsoft.com/office/powerpoint/2010/main" val="1296495392"/>
              </p:ext>
            </p:extLst>
          </p:nvPr>
        </p:nvGraphicFramePr>
        <p:xfrm>
          <a:off x="239198" y="407466"/>
          <a:ext cx="11713604" cy="617311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547906078"/>
                    </a:ext>
                  </a:extLst>
                </a:gridCol>
                <a:gridCol w="9961004">
                  <a:extLst>
                    <a:ext uri="{9D8B030D-6E8A-4147-A177-3AD203B41FA5}">
                      <a16:colId xmlns:a16="http://schemas.microsoft.com/office/drawing/2014/main" val="1221570928"/>
                    </a:ext>
                  </a:extLst>
                </a:gridCol>
              </a:tblGrid>
              <a:tr h="252437">
                <a:tc>
                  <a:txBody>
                    <a:bodyPr/>
                    <a:lstStyle/>
                    <a:p>
                      <a:pPr algn="ctr" fontAlgn="ctr"/>
                      <a:r>
                        <a:rPr lang="en-GB" sz="1100" b="1" i="0" u="none" strike="noStrike" dirty="0">
                          <a:solidFill>
                            <a:schemeClr val="bg1">
                              <a:lumMod val="95000"/>
                            </a:schemeClr>
                          </a:solidFill>
                          <a:effectLst/>
                          <a:latin typeface="Avenir Next" panose="020B0503020202020204" pitchFamily="34" charset="0"/>
                          <a:cs typeface="Arial" panose="020B0604020202020204" pitchFamily="34" charset="0"/>
                        </a:rPr>
                        <a:t>Court</a:t>
                      </a:r>
                    </a:p>
                  </a:txBody>
                  <a:tcPr marL="6350" marR="6350" marT="6350"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p>
                      <a:pPr algn="l" fontAlgn="ctr"/>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3581472804"/>
                  </a:ext>
                </a:extLst>
              </a:tr>
              <a:tr h="252437">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Portsmouth</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Heating / cooling / ventilation issues.</a:t>
                      </a:r>
                    </a:p>
                  </a:txBody>
                  <a:tcPr marL="6350" marR="6350" marT="6350" marB="0" anchor="ctr"/>
                </a:tc>
                <a:extLst>
                  <a:ext uri="{0D108BD9-81ED-4DB2-BD59-A6C34878D82A}">
                    <a16:rowId xmlns:a16="http://schemas.microsoft.com/office/drawing/2014/main" val="1233753496"/>
                  </a:ext>
                </a:extLst>
              </a:tr>
              <a:tr h="47076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Portsmouth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It is in utter disarray. It is </a:t>
                      </a:r>
                      <a:r>
                        <a:rPr lang="en-US" sz="1100" b="0" i="0" u="none" strike="noStrike" dirty="0" err="1">
                          <a:solidFill>
                            <a:srgbClr val="000000"/>
                          </a:solidFill>
                          <a:effectLst/>
                          <a:latin typeface="Avenir Next" panose="020B0503020202020204" pitchFamily="34" charset="0"/>
                          <a:cs typeface="Arial" panose="020B0604020202020204" pitchFamily="34" charset="0"/>
                        </a:rPr>
                        <a:t>disorganised</a:t>
                      </a:r>
                      <a:r>
                        <a:rPr lang="en-US" sz="1100" b="0" i="0" u="none" strike="noStrike" dirty="0">
                          <a:solidFill>
                            <a:srgbClr val="000000"/>
                          </a:solidFill>
                          <a:effectLst/>
                          <a:latin typeface="Avenir Next" panose="020B0503020202020204" pitchFamily="34" charset="0"/>
                          <a:cs typeface="Arial" panose="020B0604020202020204" pitchFamily="34" charset="0"/>
                        </a:rPr>
                        <a:t>, has grossly insufficient qualified legal advisors, listing is erratic and chaotic, staff are vocally dissatisfied and feel disenfranchised and experienced qualified staff are leaving in. Tech doesn’t work when needed</a:t>
                      </a:r>
                    </a:p>
                  </a:txBody>
                  <a:tcPr marL="6350" marR="6350" marT="6350" marB="0" anchor="ctr"/>
                </a:tc>
                <a:extLst>
                  <a:ext uri="{0D108BD9-81ED-4DB2-BD59-A6C34878D82A}">
                    <a16:rowId xmlns:a16="http://schemas.microsoft.com/office/drawing/2014/main" val="4197833028"/>
                  </a:ext>
                </a:extLst>
              </a:tr>
              <a:tr h="231969">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Reading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Needs Heathrow-style scanners that can scan a bag without it being emptied.</a:t>
                      </a:r>
                    </a:p>
                  </a:txBody>
                  <a:tcPr marL="6350" marR="6350" marT="6350" marB="0" anchor="ctr"/>
                </a:tc>
                <a:extLst>
                  <a:ext uri="{0D108BD9-81ED-4DB2-BD59-A6C34878D82A}">
                    <a16:rowId xmlns:a16="http://schemas.microsoft.com/office/drawing/2014/main" val="2925369150"/>
                  </a:ext>
                </a:extLst>
              </a:tr>
              <a:tr h="490176">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Reading and High Wycombe (particularly the latter)</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Replacement for </a:t>
                      </a:r>
                      <a:r>
                        <a:rPr lang="en-GB" sz="1100" b="0" i="0" u="none" strike="noStrike" dirty="0" err="1">
                          <a:solidFill>
                            <a:srgbClr val="000000"/>
                          </a:solidFill>
                          <a:effectLst/>
                          <a:latin typeface="Avenir Next" panose="020B0503020202020204" pitchFamily="34" charset="0"/>
                          <a:cs typeface="Arial" panose="020B0604020202020204" pitchFamily="34" charset="0"/>
                        </a:rPr>
                        <a:t>ClickShare</a:t>
                      </a:r>
                      <a:r>
                        <a:rPr lang="en-GB" sz="1100" b="0" i="0" u="none" strike="noStrike" dirty="0">
                          <a:solidFill>
                            <a:srgbClr val="000000"/>
                          </a:solidFill>
                          <a:effectLst/>
                          <a:latin typeface="Avenir Next" panose="020B0503020202020204" pitchFamily="34" charset="0"/>
                          <a:cs typeface="Arial" panose="020B0604020202020204" pitchFamily="34" charset="0"/>
                        </a:rPr>
                        <a:t> </a:t>
                      </a:r>
                    </a:p>
                  </a:txBody>
                  <a:tcPr marL="6350" marR="6350" marT="6350" marB="0" anchor="ctr"/>
                </a:tc>
                <a:extLst>
                  <a:ext uri="{0D108BD9-81ED-4DB2-BD59-A6C34878D82A}">
                    <a16:rowId xmlns:a16="http://schemas.microsoft.com/office/drawing/2014/main" val="1726966739"/>
                  </a:ext>
                </a:extLst>
              </a:tr>
              <a:tr h="36708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Appalling </a:t>
                      </a:r>
                      <a:r>
                        <a:rPr lang="en-US" sz="1100" b="0" i="0" u="none" strike="noStrike" dirty="0" err="1">
                          <a:solidFill>
                            <a:srgbClr val="000000"/>
                          </a:solidFill>
                          <a:effectLst/>
                          <a:latin typeface="Avenir Next" panose="020B0503020202020204" pitchFamily="34" charset="0"/>
                          <a:cs typeface="Arial" panose="020B0604020202020204" pitchFamily="34" charset="0"/>
                        </a:rPr>
                        <a:t>tannoy</a:t>
                      </a:r>
                      <a:r>
                        <a:rPr lang="en-US" sz="1100" b="0" i="0" u="none" strike="noStrike" dirty="0">
                          <a:solidFill>
                            <a:srgbClr val="000000"/>
                          </a:solidFill>
                          <a:effectLst/>
                          <a:latin typeface="Avenir Next" panose="020B0503020202020204" pitchFamily="34" charset="0"/>
                          <a:cs typeface="Arial" panose="020B0604020202020204" pitchFamily="34" charset="0"/>
                        </a:rPr>
                        <a:t> system, uncomfortable furniture. In certain rooms the tables to sit and take instructions at are old and wobble. Don't get me started about the toilets.</a:t>
                      </a:r>
                    </a:p>
                  </a:txBody>
                  <a:tcPr marL="6350" marR="6350" marT="6350" marB="0" anchor="ctr"/>
                </a:tc>
                <a:extLst>
                  <a:ext uri="{0D108BD9-81ED-4DB2-BD59-A6C34878D82A}">
                    <a16:rowId xmlns:a16="http://schemas.microsoft.com/office/drawing/2014/main" val="2227514263"/>
                  </a:ext>
                </a:extLst>
              </a:tr>
              <a:tr h="54686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there was blood on the floor of the toilet solicitors and members of the public were expected to use. On one occasion a client discovered excretion smeared all over the toilet cubicle, the cubicle was then closed not immediately cleaned and left for next day. When a fight broke out security sealed the area off leaving victims of violence and innocent people locked in with the aggressors. I have had to request CCTV due to abuse by a member of court staff and it was 'lost'.</a:t>
                      </a:r>
                    </a:p>
                  </a:txBody>
                  <a:tcPr marL="6350" marR="6350" marT="6350" marB="0" anchor="ctr"/>
                </a:tc>
                <a:extLst>
                  <a:ext uri="{0D108BD9-81ED-4DB2-BD59-A6C34878D82A}">
                    <a16:rowId xmlns:a16="http://schemas.microsoft.com/office/drawing/2014/main" val="1105959460"/>
                  </a:ext>
                </a:extLst>
              </a:tr>
              <a:tr h="19170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 MC</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poor furniture, shabby environment.</a:t>
                      </a:r>
                    </a:p>
                  </a:txBody>
                  <a:tcPr marL="6350" marR="6350" marT="6350" marB="0" anchor="ctr"/>
                </a:tc>
                <a:extLst>
                  <a:ext uri="{0D108BD9-81ED-4DB2-BD59-A6C34878D82A}">
                    <a16:rowId xmlns:a16="http://schemas.microsoft.com/office/drawing/2014/main" val="3557237200"/>
                  </a:ext>
                </a:extLst>
              </a:tr>
              <a:tr h="35783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Reading/Slough/High Wycombe</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Heating/air con</a:t>
                      </a:r>
                    </a:p>
                  </a:txBody>
                  <a:tcPr marL="6350" marR="6350" marT="6350" marB="0" anchor="ctr"/>
                </a:tc>
                <a:extLst>
                  <a:ext uri="{0D108BD9-81ED-4DB2-BD59-A6C34878D82A}">
                    <a16:rowId xmlns:a16="http://schemas.microsoft.com/office/drawing/2014/main" val="385681995"/>
                  </a:ext>
                </a:extLst>
              </a:tr>
              <a:tr h="277807">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Slough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 has one conference room for all to use and it is not sound proofed at all</a:t>
                      </a:r>
                    </a:p>
                  </a:txBody>
                  <a:tcPr marL="6350" marR="6350" marT="6350" marB="0" anchor="ctr"/>
                </a:tc>
                <a:extLst>
                  <a:ext uri="{0D108BD9-81ED-4DB2-BD59-A6C34878D82A}">
                    <a16:rowId xmlns:a16="http://schemas.microsoft.com/office/drawing/2014/main" val="3472316081"/>
                  </a:ext>
                </a:extLst>
              </a:tr>
              <a:tr h="96568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Southampton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office space for advocates very small and cramped, dark, no water/drink or food provision, too hot in summer and too cold in winter. Unfit for lawyers to be working all day in those conditions. Fixed seating in court which is extremely uncomfortable and cannot cope with any disability and cannot be altered. Office space given to </a:t>
                      </a:r>
                      <a:r>
                        <a:rPr lang="en-US" sz="1100" b="0" i="0" u="none" strike="noStrike" dirty="0" err="1">
                          <a:solidFill>
                            <a:srgbClr val="000000"/>
                          </a:solidFill>
                          <a:effectLst/>
                          <a:latin typeface="Avenir Next" panose="020B0503020202020204" pitchFamily="34" charset="0"/>
                          <a:cs typeface="Arial" panose="020B0604020202020204" pitchFamily="34" charset="0"/>
                        </a:rPr>
                        <a:t>defence</a:t>
                      </a:r>
                      <a:r>
                        <a:rPr lang="en-US" sz="1100" b="0" i="0" u="none" strike="noStrike" dirty="0">
                          <a:solidFill>
                            <a:srgbClr val="000000"/>
                          </a:solidFill>
                          <a:effectLst/>
                          <a:latin typeface="Avenir Next" panose="020B0503020202020204" pitchFamily="34" charset="0"/>
                          <a:cs typeface="Arial" panose="020B0604020202020204" pitchFamily="34" charset="0"/>
                        </a:rPr>
                        <a:t> and prosecution advocates is unfit and too small for purpose, no windows etc. There is no where to obtain food or drink. There is no provision for lawyers who are spending their whole working day at the vast majority of the courts that I attend.</a:t>
                      </a:r>
                    </a:p>
                  </a:txBody>
                  <a:tcPr marL="6350" marR="6350" marT="6350" marB="0" anchor="ctr"/>
                </a:tc>
                <a:extLst>
                  <a:ext uri="{0D108BD9-81ED-4DB2-BD59-A6C34878D82A}">
                    <a16:rowId xmlns:a16="http://schemas.microsoft.com/office/drawing/2014/main" val="1447700736"/>
                  </a:ext>
                </a:extLst>
              </a:tr>
              <a:tr h="71509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Worthing Magistrates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facilities for witnesses and defendants obliged to spend a long period of time are inadequate, and rather worse for advocates. The furnishings in the court for advocates and other attendees are disgraceful - broken, soiled and grossly uncomfortable. The equipment exists for remote attendance, even if making it work can be a struggle, sometimes without success. Court still cluttered with redundant kit that was largely unused when installed, but doubtless cost a small fortune. Nobody in HMCS ever asks the users of the kit before wasting money on it. Appalling ventilation and temperature control in court</a:t>
                      </a:r>
                    </a:p>
                  </a:txBody>
                  <a:tcPr marL="6350" marR="6350" marT="6350" marB="0" anchor="ctr"/>
                </a:tc>
                <a:extLst>
                  <a:ext uri="{0D108BD9-81ED-4DB2-BD59-A6C34878D82A}">
                    <a16:rowId xmlns:a16="http://schemas.microsoft.com/office/drawing/2014/main" val="625340822"/>
                  </a:ext>
                </a:extLst>
              </a:tr>
              <a:tr h="814929">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Wycombe</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facilities are appalling. The door to the ladies toilet needs kicking to open, the lights don’t work, the taps run all day and this is typically in my experience of all magistrates courts. The temperature is practically oppressive at most magistrates, especially Wycombe where it is always uncomfortably hot.</a:t>
                      </a:r>
                    </a:p>
                  </a:txBody>
                  <a:tcPr marL="6350" marR="6350" marT="6350" marB="0" anchor="ctr"/>
                </a:tc>
                <a:extLst>
                  <a:ext uri="{0D108BD9-81ED-4DB2-BD59-A6C34878D82A}">
                    <a16:rowId xmlns:a16="http://schemas.microsoft.com/office/drawing/2014/main" val="800134292"/>
                  </a:ext>
                </a:extLst>
              </a:tr>
            </a:tbl>
          </a:graphicData>
        </a:graphic>
      </p:graphicFrame>
    </p:spTree>
    <p:extLst>
      <p:ext uri="{BB962C8B-B14F-4D97-AF65-F5344CB8AC3E}">
        <p14:creationId xmlns:p14="http://schemas.microsoft.com/office/powerpoint/2010/main" val="2852852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E4F9B5-F6A5-0020-904F-971BE1C3DCF2}"/>
              </a:ext>
            </a:extLst>
          </p:cNvPr>
          <p:cNvGraphicFramePr>
            <a:graphicFrameLocks/>
          </p:cNvGraphicFramePr>
          <p:nvPr/>
        </p:nvGraphicFramePr>
        <p:xfrm>
          <a:off x="333633" y="1269927"/>
          <a:ext cx="5257800" cy="47517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3"/>
          <a:stretch>
            <a:fillRect/>
          </a:stretch>
        </p:blipFill>
        <p:spPr>
          <a:xfrm>
            <a:off x="9108306" y="126601"/>
            <a:ext cx="2750061" cy="934135"/>
          </a:xfrm>
          <a:prstGeom prst="rect">
            <a:avLst/>
          </a:prstGeom>
        </p:spPr>
      </p:pic>
      <p:sp>
        <p:nvSpPr>
          <p:cNvPr id="6" name="Title 1">
            <a:extLst>
              <a:ext uri="{FF2B5EF4-FFF2-40B4-BE49-F238E27FC236}">
                <a16:creationId xmlns:a16="http://schemas.microsoft.com/office/drawing/2014/main" id="{7FB3EA1D-4546-B09B-9685-C9B117BAC21B}"/>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600">
                <a:latin typeface="Times" pitchFamily="2" charset="0"/>
              </a:rPr>
              <a:t>South West</a:t>
            </a:r>
            <a:endParaRPr lang="en-GB" sz="3600" dirty="0">
              <a:latin typeface="Times" pitchFamily="2" charset="0"/>
            </a:endParaRPr>
          </a:p>
        </p:txBody>
      </p:sp>
      <p:graphicFrame>
        <p:nvGraphicFramePr>
          <p:cNvPr id="7" name="Content Placeholder 4">
            <a:extLst>
              <a:ext uri="{FF2B5EF4-FFF2-40B4-BE49-F238E27FC236}">
                <a16:creationId xmlns:a16="http://schemas.microsoft.com/office/drawing/2014/main" id="{978FEB3B-9739-AE18-1CD1-14C530F89698}"/>
              </a:ext>
            </a:extLst>
          </p:cNvPr>
          <p:cNvGraphicFramePr>
            <a:graphicFrameLocks/>
          </p:cNvGraphicFramePr>
          <p:nvPr>
            <p:extLst>
              <p:ext uri="{D42A27DB-BD31-4B8C-83A1-F6EECF244321}">
                <p14:modId xmlns:p14="http://schemas.microsoft.com/office/powerpoint/2010/main" val="731735752"/>
              </p:ext>
            </p:extLst>
          </p:nvPr>
        </p:nvGraphicFramePr>
        <p:xfrm>
          <a:off x="6096001" y="1469346"/>
          <a:ext cx="5785262" cy="44505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a:extLst>
              <a:ext uri="{FF2B5EF4-FFF2-40B4-BE49-F238E27FC236}">
                <a16:creationId xmlns:a16="http://schemas.microsoft.com/office/drawing/2014/main" id="{04B461AE-D95E-D388-FC07-F1A3F1662495}"/>
              </a:ext>
            </a:extLst>
          </p:cNvPr>
          <p:cNvGraphicFramePr>
            <a:graphicFrameLocks/>
          </p:cNvGraphicFramePr>
          <p:nvPr>
            <p:extLst>
              <p:ext uri="{D42A27DB-BD31-4B8C-83A1-F6EECF244321}">
                <p14:modId xmlns:p14="http://schemas.microsoft.com/office/powerpoint/2010/main" val="364196116"/>
              </p:ext>
            </p:extLst>
          </p:nvPr>
        </p:nvGraphicFramePr>
        <p:xfrm>
          <a:off x="838202" y="1576552"/>
          <a:ext cx="5181600" cy="460041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6FEBC9B-691D-FADE-EF27-D55077E5F10E}"/>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47</a:t>
            </a:r>
          </a:p>
        </p:txBody>
      </p:sp>
    </p:spTree>
    <p:extLst>
      <p:ext uri="{BB962C8B-B14F-4D97-AF65-F5344CB8AC3E}">
        <p14:creationId xmlns:p14="http://schemas.microsoft.com/office/powerpoint/2010/main" val="3709611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C7AC9549-D396-4220-EB4D-53815CBF61D4}"/>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2" name="Table 5">
            <a:extLst>
              <a:ext uri="{FF2B5EF4-FFF2-40B4-BE49-F238E27FC236}">
                <a16:creationId xmlns:a16="http://schemas.microsoft.com/office/drawing/2014/main" id="{13A4DB56-095B-9AFB-FBAF-E214CF348E7E}"/>
              </a:ext>
            </a:extLst>
          </p:cNvPr>
          <p:cNvGraphicFramePr>
            <a:graphicFrameLocks noGrp="1"/>
          </p:cNvGraphicFramePr>
          <p:nvPr>
            <p:extLst>
              <p:ext uri="{D42A27DB-BD31-4B8C-83A1-F6EECF244321}">
                <p14:modId xmlns:p14="http://schemas.microsoft.com/office/powerpoint/2010/main" val="2813167584"/>
              </p:ext>
            </p:extLst>
          </p:nvPr>
        </p:nvGraphicFramePr>
        <p:xfrm>
          <a:off x="511175" y="1160640"/>
          <a:ext cx="11169650" cy="5378450"/>
        </p:xfrm>
        <a:graphic>
          <a:graphicData uri="http://schemas.openxmlformats.org/drawingml/2006/table">
            <a:tbl>
              <a:tblPr firstRow="1" bandRow="1">
                <a:tableStyleId>{5C22544A-7EE6-4342-B048-85BDC9FD1C3A}</a:tableStyleId>
              </a:tblPr>
              <a:tblGrid>
                <a:gridCol w="3060700">
                  <a:extLst>
                    <a:ext uri="{9D8B030D-6E8A-4147-A177-3AD203B41FA5}">
                      <a16:colId xmlns:a16="http://schemas.microsoft.com/office/drawing/2014/main" val="4193601158"/>
                    </a:ext>
                  </a:extLst>
                </a:gridCol>
                <a:gridCol w="8108950">
                  <a:extLst>
                    <a:ext uri="{9D8B030D-6E8A-4147-A177-3AD203B41FA5}">
                      <a16:colId xmlns:a16="http://schemas.microsoft.com/office/drawing/2014/main" val="1675731701"/>
                    </a:ext>
                  </a:extLst>
                </a:gridCol>
              </a:tblGrid>
              <a:tr h="347534">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txBody>
                  <a:tcPr marL="6350" marR="6350" marT="6350" marB="0" anchor="ctr">
                    <a:solidFill>
                      <a:srgbClr val="0070C0"/>
                    </a:solidFill>
                  </a:tcPr>
                </a:tc>
                <a:extLst>
                  <a:ext uri="{0D108BD9-81ED-4DB2-BD59-A6C34878D82A}">
                    <a16:rowId xmlns:a16="http://schemas.microsoft.com/office/drawing/2014/main" val="4195649531"/>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Barnstaple </a:t>
                      </a:r>
                    </a:p>
                  </a:txBody>
                  <a:tcPr marL="6350" marR="6350" marT="6350" marB="0" anchor="ctr"/>
                </a:tc>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Security staff</a:t>
                      </a:r>
                    </a:p>
                  </a:txBody>
                  <a:tcPr marL="6350" marR="6350" marT="6350" marB="0" anchor="ctr"/>
                </a:tc>
                <a:extLst>
                  <a:ext uri="{0D108BD9-81ED-4DB2-BD59-A6C34878D82A}">
                    <a16:rowId xmlns:a16="http://schemas.microsoft.com/office/drawing/2014/main" val="3795837218"/>
                  </a:ext>
                </a:extLst>
              </a:tr>
              <a:tr h="347534">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Bodmin and Truro Magistrates and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Lists are too heavy Not enough meeting rooms </a:t>
                      </a:r>
                    </a:p>
                  </a:txBody>
                  <a:tcPr marL="6350" marR="6350" marT="6350" marB="0" anchor="ctr"/>
                </a:tc>
                <a:extLst>
                  <a:ext uri="{0D108BD9-81ED-4DB2-BD59-A6C34878D82A}">
                    <a16:rowId xmlns:a16="http://schemas.microsoft.com/office/drawing/2014/main" val="4282134551"/>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Bristol Justice Centre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 phone reception and unreliable </a:t>
                      </a:r>
                      <a:r>
                        <a:rPr lang="en-US" sz="1100" b="0" i="0" u="none" strike="noStrike" dirty="0" err="1">
                          <a:solidFill>
                            <a:srgbClr val="000000"/>
                          </a:solidFill>
                          <a:effectLst/>
                          <a:latin typeface="Avenir Next" panose="020B0503020202020204" pitchFamily="34" charset="0"/>
                          <a:cs typeface="Arial" panose="020B0604020202020204" pitchFamily="34" charset="0"/>
                        </a:rPr>
                        <a:t>Wifi</a:t>
                      </a:r>
                      <a:r>
                        <a:rPr lang="en-US" sz="1100" b="0" i="0" u="none" strike="noStrike" dirty="0">
                          <a:solidFill>
                            <a:srgbClr val="000000"/>
                          </a:solidFill>
                          <a:effectLst/>
                          <a:latin typeface="Avenir Next" panose="020B0503020202020204" pitchFamily="34" charset="0"/>
                          <a:cs typeface="Arial" panose="020B0604020202020204" pitchFamily="34" charset="0"/>
                        </a:rPr>
                        <a:t>.</a:t>
                      </a:r>
                    </a:p>
                  </a:txBody>
                  <a:tcPr marL="6350" marR="6350" marT="6350" marB="0" anchor="ctr"/>
                </a:tc>
                <a:extLst>
                  <a:ext uri="{0D108BD9-81ED-4DB2-BD59-A6C34878D82A}">
                    <a16:rowId xmlns:a16="http://schemas.microsoft.com/office/drawing/2014/main" val="2273723771"/>
                  </a:ext>
                </a:extLst>
              </a:tr>
              <a:tr h="79147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Cheltenham</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Temperature either too hot or too cold, unable to fix air con. Too often there are no rooms to speak to clients. If it rains heavily, the sound drowns out what is being said in court. No alarms in consultation rooms. Advocates room tiny, windowless and not covid secure at any time. </a:t>
                      </a:r>
                      <a:r>
                        <a:rPr lang="en-US" sz="1100" b="0" i="0" u="none" strike="noStrike" dirty="0" err="1">
                          <a:solidFill>
                            <a:srgbClr val="000000"/>
                          </a:solidFill>
                          <a:effectLst/>
                          <a:latin typeface="Avenir Next" panose="020B0503020202020204" pitchFamily="34" charset="0"/>
                          <a:cs typeface="Arial" panose="020B0604020202020204" pitchFamily="34" charset="0"/>
                        </a:rPr>
                        <a:t>Wifi</a:t>
                      </a:r>
                      <a:r>
                        <a:rPr lang="en-US" sz="1100" b="0" i="0" u="none" strike="noStrike" dirty="0">
                          <a:solidFill>
                            <a:srgbClr val="000000"/>
                          </a:solidFill>
                          <a:effectLst/>
                          <a:latin typeface="Avenir Next" panose="020B0503020202020204" pitchFamily="34" charset="0"/>
                          <a:cs typeface="Arial" panose="020B0604020202020204" pitchFamily="34" charset="0"/>
                        </a:rPr>
                        <a:t> signal easily lost in some parts of the building</a:t>
                      </a:r>
                    </a:p>
                  </a:txBody>
                  <a:tcPr marL="6350" marR="6350" marT="6350" marB="0" anchor="ctr"/>
                </a:tc>
                <a:extLst>
                  <a:ext uri="{0D108BD9-81ED-4DB2-BD59-A6C34878D82A}">
                    <a16:rowId xmlns:a16="http://schemas.microsoft.com/office/drawing/2014/main" val="2603480824"/>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Gloucester County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Courtrooms being unbearably hot in summer.</a:t>
                      </a:r>
                    </a:p>
                  </a:txBody>
                  <a:tcPr marL="6350" marR="6350" marT="6350" marB="0" anchor="ctr"/>
                </a:tc>
                <a:extLst>
                  <a:ext uri="{0D108BD9-81ED-4DB2-BD59-A6C34878D82A}">
                    <a16:rowId xmlns:a16="http://schemas.microsoft.com/office/drawing/2014/main" val="140991583"/>
                  </a:ext>
                </a:extLst>
              </a:tr>
              <a:tr h="63437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Gloucester 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Cells conference rooms are very small and there is no option to see clients whilst separated by screens. This is an old building - no air conditioning. When we experienced hot weather over the summer the temperature was very uncomfortable.</a:t>
                      </a:r>
                    </a:p>
                  </a:txBody>
                  <a:tcPr marL="6350" marR="6350" marT="6350" marB="0" anchor="ctr"/>
                </a:tc>
                <a:extLst>
                  <a:ext uri="{0D108BD9-81ED-4DB2-BD59-A6C34878D82A}">
                    <a16:rowId xmlns:a16="http://schemas.microsoft.com/office/drawing/2014/main" val="3938479433"/>
                  </a:ext>
                </a:extLst>
              </a:tr>
              <a:tr h="47726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Plymouth crown Court </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A very poor building not fit for purpose and not fit to do business in. It is really run down with peeling walls, broken furniture and badly worn carpets</a:t>
                      </a:r>
                    </a:p>
                  </a:txBody>
                  <a:tcPr marL="6350" marR="6350" marT="6350" marB="0" anchor="ctr"/>
                </a:tc>
                <a:extLst>
                  <a:ext uri="{0D108BD9-81ED-4DB2-BD59-A6C34878D82A}">
                    <a16:rowId xmlns:a16="http://schemas.microsoft.com/office/drawing/2014/main" val="2894171751"/>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Salisbury Mags and Crown.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 internet connections could be stronger.</a:t>
                      </a:r>
                    </a:p>
                  </a:txBody>
                  <a:tcPr marL="6350" marR="6350" marT="6350" marB="0" anchor="ctr"/>
                </a:tc>
                <a:extLst>
                  <a:ext uri="{0D108BD9-81ED-4DB2-BD59-A6C34878D82A}">
                    <a16:rowId xmlns:a16="http://schemas.microsoft.com/office/drawing/2014/main" val="1007935008"/>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Swindon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Court building in disrepair. Very 'tired'.</a:t>
                      </a:r>
                    </a:p>
                  </a:txBody>
                  <a:tcPr marL="6350" marR="6350" marT="6350" marB="0" anchor="ctr"/>
                </a:tc>
                <a:extLst>
                  <a:ext uri="{0D108BD9-81ED-4DB2-BD59-A6C34878D82A}">
                    <a16:rowId xmlns:a16="http://schemas.microsoft.com/office/drawing/2014/main" val="4127505525"/>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Swindon and Taunton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Where neither car park gate was operating properly.</a:t>
                      </a:r>
                    </a:p>
                  </a:txBody>
                  <a:tcPr marL="6350" marR="6350" marT="6350" marB="0" anchor="ctr"/>
                </a:tc>
                <a:extLst>
                  <a:ext uri="{0D108BD9-81ED-4DB2-BD59-A6C34878D82A}">
                    <a16:rowId xmlns:a16="http://schemas.microsoft.com/office/drawing/2014/main" val="3155198962"/>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Taunton Crown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Is falling apart. It is wholly inappropriate to use the building as a court.</a:t>
                      </a:r>
                    </a:p>
                  </a:txBody>
                  <a:tcPr marL="6350" marR="6350" marT="6350" marB="0" anchor="ctr"/>
                </a:tc>
                <a:extLst>
                  <a:ext uri="{0D108BD9-81ED-4DB2-BD59-A6C34878D82A}">
                    <a16:rowId xmlns:a16="http://schemas.microsoft.com/office/drawing/2014/main" val="3793006345"/>
                  </a:ext>
                </a:extLst>
              </a:tr>
              <a:tr h="347534">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Taunton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Cooling system broke in the heatwave. It was so hot in court they had to shut it for two days</a:t>
                      </a:r>
                    </a:p>
                  </a:txBody>
                  <a:tcPr marL="6350" marR="6350" marT="6350" marB="0" anchor="ctr"/>
                </a:tc>
                <a:extLst>
                  <a:ext uri="{0D108BD9-81ED-4DB2-BD59-A6C34878D82A}">
                    <a16:rowId xmlns:a16="http://schemas.microsoft.com/office/drawing/2014/main" val="4205154422"/>
                  </a:ext>
                </a:extLst>
              </a:tr>
            </a:tbl>
          </a:graphicData>
        </a:graphic>
      </p:graphicFrame>
    </p:spTree>
    <p:extLst>
      <p:ext uri="{BB962C8B-B14F-4D97-AF65-F5344CB8AC3E}">
        <p14:creationId xmlns:p14="http://schemas.microsoft.com/office/powerpoint/2010/main" val="4085421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4B1C-A3FA-F11B-1CA6-6A9F0D4F07AD}"/>
              </a:ext>
            </a:extLst>
          </p:cNvPr>
          <p:cNvSpPr txBox="1">
            <a:spLocks/>
          </p:cNvSpPr>
          <p:nvPr/>
        </p:nvSpPr>
        <p:spPr>
          <a:xfrm>
            <a:off x="838200" y="38318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4000" dirty="0">
                <a:latin typeface="Times" pitchFamily="2" charset="0"/>
              </a:rPr>
              <a:t>Wales</a:t>
            </a:r>
          </a:p>
        </p:txBody>
      </p:sp>
      <p:graphicFrame>
        <p:nvGraphicFramePr>
          <p:cNvPr id="3" name="Content Placeholder 4">
            <a:extLst>
              <a:ext uri="{FF2B5EF4-FFF2-40B4-BE49-F238E27FC236}">
                <a16:creationId xmlns:a16="http://schemas.microsoft.com/office/drawing/2014/main" id="{49BB83B3-F35F-5925-0CAA-BD155B72100B}"/>
              </a:ext>
            </a:extLst>
          </p:cNvPr>
          <p:cNvGraphicFramePr>
            <a:graphicFrameLocks/>
          </p:cNvGraphicFramePr>
          <p:nvPr>
            <p:extLst>
              <p:ext uri="{D42A27DB-BD31-4B8C-83A1-F6EECF244321}">
                <p14:modId xmlns:p14="http://schemas.microsoft.com/office/powerpoint/2010/main" val="3997902901"/>
              </p:ext>
            </p:extLst>
          </p:nvPr>
        </p:nvGraphicFramePr>
        <p:xfrm>
          <a:off x="5853411" y="1269927"/>
          <a:ext cx="6004956" cy="4542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a:extLst>
              <a:ext uri="{FF2B5EF4-FFF2-40B4-BE49-F238E27FC236}">
                <a16:creationId xmlns:a16="http://schemas.microsoft.com/office/drawing/2014/main" id="{4AE4F9B5-F6A5-0020-904F-971BE1C3DCF2}"/>
              </a:ext>
            </a:extLst>
          </p:cNvPr>
          <p:cNvGraphicFramePr>
            <a:graphicFrameLocks/>
          </p:cNvGraphicFramePr>
          <p:nvPr>
            <p:extLst>
              <p:ext uri="{D42A27DB-BD31-4B8C-83A1-F6EECF244321}">
                <p14:modId xmlns:p14="http://schemas.microsoft.com/office/powerpoint/2010/main" val="3597701811"/>
              </p:ext>
            </p:extLst>
          </p:nvPr>
        </p:nvGraphicFramePr>
        <p:xfrm>
          <a:off x="333633" y="1269927"/>
          <a:ext cx="5257800" cy="475176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text, sign&#10;&#10;Description automatically generated">
            <a:extLst>
              <a:ext uri="{FF2B5EF4-FFF2-40B4-BE49-F238E27FC236}">
                <a16:creationId xmlns:a16="http://schemas.microsoft.com/office/drawing/2014/main" id="{CB3640FE-11AE-1963-0398-04887E6C5B57}"/>
              </a:ext>
            </a:extLst>
          </p:cNvPr>
          <p:cNvPicPr>
            <a:picLocks noChangeAspect="1"/>
          </p:cNvPicPr>
          <p:nvPr/>
        </p:nvPicPr>
        <p:blipFill>
          <a:blip r:embed="rId4"/>
          <a:stretch>
            <a:fillRect/>
          </a:stretch>
        </p:blipFill>
        <p:spPr>
          <a:xfrm>
            <a:off x="9108306" y="126601"/>
            <a:ext cx="2750061" cy="934135"/>
          </a:xfrm>
          <a:prstGeom prst="rect">
            <a:avLst/>
          </a:prstGeom>
        </p:spPr>
      </p:pic>
      <p:sp>
        <p:nvSpPr>
          <p:cNvPr id="6" name="TextBox 5">
            <a:extLst>
              <a:ext uri="{FF2B5EF4-FFF2-40B4-BE49-F238E27FC236}">
                <a16:creationId xmlns:a16="http://schemas.microsoft.com/office/drawing/2014/main" id="{FC4744B2-631C-5CEC-8143-B59ABA3E783E}"/>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49</a:t>
            </a:r>
          </a:p>
        </p:txBody>
      </p:sp>
    </p:spTree>
    <p:extLst>
      <p:ext uri="{BB962C8B-B14F-4D97-AF65-F5344CB8AC3E}">
        <p14:creationId xmlns:p14="http://schemas.microsoft.com/office/powerpoint/2010/main" val="2712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79EB2C-7ABE-D210-02E7-B764C6351DE6}"/>
              </a:ext>
            </a:extLst>
          </p:cNvPr>
          <p:cNvSpPr txBox="1"/>
          <p:nvPr/>
        </p:nvSpPr>
        <p:spPr>
          <a:xfrm>
            <a:off x="1188721" y="796245"/>
            <a:ext cx="10755630" cy="830997"/>
          </a:xfrm>
          <a:prstGeom prst="rect">
            <a:avLst/>
          </a:prstGeom>
          <a:noFill/>
        </p:spPr>
        <p:txBody>
          <a:bodyPr wrap="square" rtlCol="0">
            <a:spAutoFit/>
          </a:bodyPr>
          <a:lstStyle/>
          <a:p>
            <a:r>
              <a:rPr lang="en-GB" sz="2400" dirty="0">
                <a:solidFill>
                  <a:srgbClr val="004D71"/>
                </a:solidFill>
                <a:latin typeface="Times" pitchFamily="2" charset="0"/>
              </a:rPr>
              <a:t>Physical comfort (heating, air conditioning, access to facilities) and the ability to confidentially talk to clients were issues across the court estate </a:t>
            </a:r>
            <a:endParaRPr lang="en-GB" sz="2400" dirty="0">
              <a:solidFill>
                <a:srgbClr val="004D71"/>
              </a:solidFill>
              <a:latin typeface="Times" pitchFamily="2" charset="0"/>
              <a:ea typeface="Tinos"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DFF1611B-603B-EC71-0B51-03F22CCEC85C}"/>
              </a:ext>
            </a:extLst>
          </p:cNvPr>
          <p:cNvSpPr/>
          <p:nvPr/>
        </p:nvSpPr>
        <p:spPr>
          <a:xfrm>
            <a:off x="687519" y="6395706"/>
            <a:ext cx="2044106" cy="215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E12370-1213-0FA2-6240-3BDDFA6F1A99}"/>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5</a:t>
            </a:r>
          </a:p>
        </p:txBody>
      </p:sp>
      <p:graphicFrame>
        <p:nvGraphicFramePr>
          <p:cNvPr id="5" name="Content Placeholder 6">
            <a:extLst>
              <a:ext uri="{FF2B5EF4-FFF2-40B4-BE49-F238E27FC236}">
                <a16:creationId xmlns:a16="http://schemas.microsoft.com/office/drawing/2014/main" id="{0296BA1F-390E-6773-7067-0C670B60955C}"/>
              </a:ext>
            </a:extLst>
          </p:cNvPr>
          <p:cNvGraphicFramePr>
            <a:graphicFrameLocks/>
          </p:cNvGraphicFramePr>
          <p:nvPr>
            <p:extLst>
              <p:ext uri="{D42A27DB-BD31-4B8C-83A1-F6EECF244321}">
                <p14:modId xmlns:p14="http://schemas.microsoft.com/office/powerpoint/2010/main" val="3054814520"/>
              </p:ext>
            </p:extLst>
          </p:nvPr>
        </p:nvGraphicFramePr>
        <p:xfrm>
          <a:off x="863600" y="1793082"/>
          <a:ext cx="10852150" cy="3406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9576022-1EA4-74DB-2FB2-04B431413823}"/>
              </a:ext>
            </a:extLst>
          </p:cNvPr>
          <p:cNvSpPr txBox="1"/>
          <p:nvPr/>
        </p:nvSpPr>
        <p:spPr>
          <a:xfrm>
            <a:off x="1308099" y="5853660"/>
            <a:ext cx="8204211" cy="369332"/>
          </a:xfrm>
          <a:prstGeom prst="rect">
            <a:avLst/>
          </a:prstGeom>
          <a:noFill/>
        </p:spPr>
        <p:txBody>
          <a:bodyPr wrap="square" rtlCol="0">
            <a:spAutoFit/>
          </a:bodyPr>
          <a:lstStyle/>
          <a:p>
            <a:pPr rtl="0">
              <a:defRPr sz="1400" b="0" i="0" u="none" strike="noStrike" kern="1200" spc="0" baseline="0">
                <a:solidFill>
                  <a:prstClr val="black">
                    <a:lumMod val="65000"/>
                    <a:lumOff val="35000"/>
                  </a:prstClr>
                </a:solidFill>
                <a:latin typeface="+mn-lt"/>
                <a:ea typeface="+mn-ea"/>
                <a:cs typeface="+mn-cs"/>
              </a:defRPr>
            </a:pPr>
            <a:r>
              <a:rPr lang="en-GB" sz="900" dirty="0">
                <a:solidFill>
                  <a:srgbClr val="004D71"/>
                </a:solidFill>
                <a:latin typeface="Arial" panose="020B0604020202020204" pitchFamily="34" charset="0"/>
                <a:cs typeface="Arial" panose="020B0604020202020204" pitchFamily="34" charset="0"/>
              </a:rPr>
              <a:t>Q4. Thinking about your most recent court attendance, to what extent would you agree or disagree with the following statements? (n=303-305 depending on statement)</a:t>
            </a:r>
          </a:p>
        </p:txBody>
      </p:sp>
    </p:spTree>
    <p:extLst>
      <p:ext uri="{BB962C8B-B14F-4D97-AF65-F5344CB8AC3E}">
        <p14:creationId xmlns:p14="http://schemas.microsoft.com/office/powerpoint/2010/main" val="3360109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C7AC9549-D396-4220-EB4D-53815CBF61D4}"/>
              </a:ext>
            </a:extLst>
          </p:cNvPr>
          <p:cNvPicPr>
            <a:picLocks noChangeAspect="1"/>
          </p:cNvPicPr>
          <p:nvPr/>
        </p:nvPicPr>
        <p:blipFill>
          <a:blip r:embed="rId2"/>
          <a:stretch>
            <a:fillRect/>
          </a:stretch>
        </p:blipFill>
        <p:spPr>
          <a:xfrm>
            <a:off x="9108306" y="126601"/>
            <a:ext cx="2750061" cy="934135"/>
          </a:xfrm>
          <a:prstGeom prst="rect">
            <a:avLst/>
          </a:prstGeom>
        </p:spPr>
      </p:pic>
      <p:graphicFrame>
        <p:nvGraphicFramePr>
          <p:cNvPr id="8" name="Table 5">
            <a:extLst>
              <a:ext uri="{FF2B5EF4-FFF2-40B4-BE49-F238E27FC236}">
                <a16:creationId xmlns:a16="http://schemas.microsoft.com/office/drawing/2014/main" id="{EE5E1082-3BA9-318F-9511-2793E8AEA9E3}"/>
              </a:ext>
            </a:extLst>
          </p:cNvPr>
          <p:cNvGraphicFramePr>
            <a:graphicFrameLocks noGrp="1"/>
          </p:cNvGraphicFramePr>
          <p:nvPr>
            <p:extLst>
              <p:ext uri="{D42A27DB-BD31-4B8C-83A1-F6EECF244321}">
                <p14:modId xmlns:p14="http://schemas.microsoft.com/office/powerpoint/2010/main" val="1637068532"/>
              </p:ext>
            </p:extLst>
          </p:nvPr>
        </p:nvGraphicFramePr>
        <p:xfrm>
          <a:off x="371475" y="1171633"/>
          <a:ext cx="11449050" cy="529589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931709531"/>
                    </a:ext>
                  </a:extLst>
                </a:gridCol>
                <a:gridCol w="9010650">
                  <a:extLst>
                    <a:ext uri="{9D8B030D-6E8A-4147-A177-3AD203B41FA5}">
                      <a16:colId xmlns:a16="http://schemas.microsoft.com/office/drawing/2014/main" val="3313391076"/>
                    </a:ext>
                  </a:extLst>
                </a:gridCol>
              </a:tblGrid>
              <a:tr h="320621">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Court </a:t>
                      </a:r>
                    </a:p>
                  </a:txBody>
                  <a:tcPr marL="6350" marR="6350" marT="6350" marB="0" anchor="ctr">
                    <a:solidFill>
                      <a:srgbClr val="0070C0"/>
                    </a:solidFill>
                  </a:tcPr>
                </a:tc>
                <a:tc>
                  <a:txBody>
                    <a:bodyPr/>
                    <a:lstStyle/>
                    <a:p>
                      <a:pPr algn="ctr" fontAlgn="ctr"/>
                      <a:r>
                        <a:rPr lang="en-GB" sz="1100" b="1" i="0" u="none" strike="noStrike" dirty="0">
                          <a:solidFill>
                            <a:srgbClr val="FFFFFF"/>
                          </a:solidFill>
                          <a:effectLst/>
                          <a:latin typeface="Avenir Next" panose="020B0503020202020204" pitchFamily="34" charset="0"/>
                          <a:cs typeface="Arial" panose="020B0604020202020204" pitchFamily="34" charset="0"/>
                        </a:rPr>
                        <a:t>Poor experience/s</a:t>
                      </a:r>
                    </a:p>
                  </a:txBody>
                  <a:tcPr marL="6350" marR="6350" marT="6350" marB="0" anchor="ctr">
                    <a:solidFill>
                      <a:srgbClr val="0070C0"/>
                    </a:solidFill>
                  </a:tcPr>
                </a:tc>
                <a:extLst>
                  <a:ext uri="{0D108BD9-81ED-4DB2-BD59-A6C34878D82A}">
                    <a16:rowId xmlns:a16="http://schemas.microsoft.com/office/drawing/2014/main" val="303383887"/>
                  </a:ext>
                </a:extLst>
              </a:tr>
              <a:tr h="320621">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Caernarfon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Toilets not working for days on end.</a:t>
                      </a:r>
                    </a:p>
                  </a:txBody>
                  <a:tcPr marL="6350" marR="6350" marT="6350" marB="0" anchor="ctr"/>
                </a:tc>
                <a:extLst>
                  <a:ext uri="{0D108BD9-81ED-4DB2-BD59-A6C34878D82A}">
                    <a16:rowId xmlns:a16="http://schemas.microsoft.com/office/drawing/2014/main" val="4070710105"/>
                  </a:ext>
                </a:extLst>
              </a:tr>
              <a:tr h="440305">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Llandudno magistrates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VERY Poor air conditioning. This has been an issue for at least the last 10 years, Especially so given the recent heatwave and the inability to open windows more effectively.</a:t>
                      </a:r>
                    </a:p>
                  </a:txBody>
                  <a:tcPr marL="6350" marR="6350" marT="6350" marB="0" anchor="ctr"/>
                </a:tc>
                <a:extLst>
                  <a:ext uri="{0D108BD9-81ED-4DB2-BD59-A6C34878D82A}">
                    <a16:rowId xmlns:a16="http://schemas.microsoft.com/office/drawing/2014/main" val="4227510665"/>
                  </a:ext>
                </a:extLst>
              </a:tr>
              <a:tr h="58524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Llandudno's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Rooms are too small and only set up for a magistrates. This means when you represent a client, you're too far from the bench, who can't see you due to the monitors in the way. I had to bob up and wave at the judge.</a:t>
                      </a:r>
                    </a:p>
                  </a:txBody>
                  <a:tcPr marL="6350" marR="6350" marT="6350" marB="0" anchor="ctr"/>
                </a:tc>
                <a:extLst>
                  <a:ext uri="{0D108BD9-81ED-4DB2-BD59-A6C34878D82A}">
                    <a16:rowId xmlns:a16="http://schemas.microsoft.com/office/drawing/2014/main" val="115092161"/>
                  </a:ext>
                </a:extLst>
              </a:tr>
              <a:tr h="331762">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Mold</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In Mold an air conditioning unit was situated in Court 5 and turned on and off as the Magistrates retired.</a:t>
                      </a:r>
                    </a:p>
                  </a:txBody>
                  <a:tcPr marL="6350" marR="6350" marT="6350" marB="0" anchor="ctr"/>
                </a:tc>
                <a:extLst>
                  <a:ext uri="{0D108BD9-81ED-4DB2-BD59-A6C34878D82A}">
                    <a16:rowId xmlns:a16="http://schemas.microsoft.com/office/drawing/2014/main" val="522284178"/>
                  </a:ext>
                </a:extLst>
              </a:tr>
              <a:tr h="87512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Mold Magistrates/Crown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Has no current cafe or refreshment facilities, not even a water fountain. The cafe closed due to COVID but has not re-opened. I have raised this many times with the Court but nothing gets resolved. I am told we cannot have a vending machine as the contract is too long. The nearest shop is not within walking distance and if clients are at Court all day they often have insufficient time at lunch time to get lunch etc.</a:t>
                      </a:r>
                    </a:p>
                  </a:txBody>
                  <a:tcPr marL="6350" marR="6350" marT="6350" marB="0" anchor="ctr"/>
                </a:tc>
                <a:extLst>
                  <a:ext uri="{0D108BD9-81ED-4DB2-BD59-A6C34878D82A}">
                    <a16:rowId xmlns:a16="http://schemas.microsoft.com/office/drawing/2014/main" val="3913372948"/>
                  </a:ext>
                </a:extLst>
              </a:tr>
              <a:tr h="585243">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Newport Magistrates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Is a new, purpose built court costing a few million. The heating system has never worked so the temperature is not regulated. Freezing cold in winter and too hot in summer. Temporarily moved to sit in the Crown Court during the heatwave as just not bearable.</a:t>
                      </a:r>
                    </a:p>
                  </a:txBody>
                  <a:tcPr marL="6350" marR="6350" marT="6350" marB="0" anchor="ctr"/>
                </a:tc>
                <a:extLst>
                  <a:ext uri="{0D108BD9-81ED-4DB2-BD59-A6C34878D82A}">
                    <a16:rowId xmlns:a16="http://schemas.microsoft.com/office/drawing/2014/main" val="3557751046"/>
                  </a:ext>
                </a:extLst>
              </a:tr>
              <a:tr h="3206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Nightingale Court Swansea</a:t>
                      </a:r>
                    </a:p>
                  </a:txBody>
                  <a:tcPr marL="6350" marR="6350" marT="6350" marB="0" anchor="ctr"/>
                </a:tc>
                <a:tc>
                  <a:txBody>
                    <a:bodyPr/>
                    <a:lstStyle/>
                    <a:p>
                      <a:pPr algn="l" fontAlgn="ctr"/>
                      <a:r>
                        <a:rPr lang="en-US" sz="1100" b="0" i="0" u="none" strike="noStrike">
                          <a:solidFill>
                            <a:srgbClr val="000000"/>
                          </a:solidFill>
                          <a:effectLst/>
                          <a:latin typeface="Avenir Next" panose="020B0503020202020204" pitchFamily="34" charset="0"/>
                          <a:cs typeface="Arial" panose="020B0604020202020204" pitchFamily="34" charset="0"/>
                        </a:rPr>
                        <a:t>Wi-Fi at the Nightingale Court at Swansea was poor, it’s not great in the Main Building either.</a:t>
                      </a:r>
                    </a:p>
                  </a:txBody>
                  <a:tcPr marL="6350" marR="6350" marT="6350" marB="0" anchor="ctr"/>
                </a:tc>
                <a:extLst>
                  <a:ext uri="{0D108BD9-81ED-4DB2-BD59-A6C34878D82A}">
                    <a16:rowId xmlns:a16="http://schemas.microsoft.com/office/drawing/2014/main" val="3474346126"/>
                  </a:ext>
                </a:extLst>
              </a:tr>
              <a:tr h="3206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Prestatyn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Interview rooms at temperatures of over 40 degrees mid-summer.</a:t>
                      </a:r>
                    </a:p>
                  </a:txBody>
                  <a:tcPr marL="6350" marR="6350" marT="6350" marB="0" anchor="ctr"/>
                </a:tc>
                <a:extLst>
                  <a:ext uri="{0D108BD9-81ED-4DB2-BD59-A6C34878D82A}">
                    <a16:rowId xmlns:a16="http://schemas.microsoft.com/office/drawing/2014/main" val="3324592744"/>
                  </a:ext>
                </a:extLst>
              </a:tr>
              <a:tr h="320621">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Wrexham -</a:t>
                      </a:r>
                    </a:p>
                  </a:txBody>
                  <a:tcPr marL="6350" marR="6350" marT="6350" marB="0" anchor="ctr"/>
                </a:tc>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Water leaking from roof </a:t>
                      </a:r>
                    </a:p>
                  </a:txBody>
                  <a:tcPr marL="6350" marR="6350" marT="6350" marB="0" anchor="ctr"/>
                </a:tc>
                <a:extLst>
                  <a:ext uri="{0D108BD9-81ED-4DB2-BD59-A6C34878D82A}">
                    <a16:rowId xmlns:a16="http://schemas.microsoft.com/office/drawing/2014/main" val="3997834508"/>
                  </a:ext>
                </a:extLst>
              </a:tr>
              <a:tr h="875120">
                <a:tc>
                  <a:txBody>
                    <a:bodyPr/>
                    <a:lstStyle/>
                    <a:p>
                      <a:pPr algn="l" fontAlgn="ctr"/>
                      <a:r>
                        <a:rPr lang="en-GB" sz="1100" b="0" i="0" u="none" strike="noStrike">
                          <a:solidFill>
                            <a:srgbClr val="000000"/>
                          </a:solidFill>
                          <a:effectLst/>
                          <a:latin typeface="Avenir Next" panose="020B0503020202020204" pitchFamily="34" charset="0"/>
                          <a:cs typeface="Arial" panose="020B0604020202020204" pitchFamily="34" charset="0"/>
                        </a:rPr>
                        <a:t>Wrexham cells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Have recently been built after years of delays. They recently had to close due to toxic fumes. Resulted in all remand cases being sent up the coast. over 100-mile round trip. Court roof was leaking into the dock in court. Cases could not proceed, and we had to swap court rooms. Meaning another court had to deal with the same leak but they did not require the dock.</a:t>
                      </a:r>
                    </a:p>
                  </a:txBody>
                  <a:tcPr marL="6350" marR="6350" marT="6350" marB="0" anchor="ctr"/>
                </a:tc>
                <a:extLst>
                  <a:ext uri="{0D108BD9-81ED-4DB2-BD59-A6C34878D82A}">
                    <a16:rowId xmlns:a16="http://schemas.microsoft.com/office/drawing/2014/main" val="3878322039"/>
                  </a:ext>
                </a:extLst>
              </a:tr>
            </a:tbl>
          </a:graphicData>
        </a:graphic>
      </p:graphicFrame>
    </p:spTree>
    <p:extLst>
      <p:ext uri="{BB962C8B-B14F-4D97-AF65-F5344CB8AC3E}">
        <p14:creationId xmlns:p14="http://schemas.microsoft.com/office/powerpoint/2010/main" val="1965631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CCF055-CC06-15B0-9125-D6AF86E5AF8E}"/>
              </a:ext>
            </a:extLst>
          </p:cNvPr>
          <p:cNvSpPr txBox="1">
            <a:spLocks/>
          </p:cNvSpPr>
          <p:nvPr/>
        </p:nvSpPr>
        <p:spPr>
          <a:xfrm>
            <a:off x="482599" y="390469"/>
            <a:ext cx="10515600" cy="406400"/>
          </a:xfrm>
          <a:prstGeom prst="rect">
            <a:avLst/>
          </a:prstGeom>
        </p:spPr>
        <p:txBody>
          <a:bodyPr>
            <a:noAutofit/>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200" dirty="0">
                <a:latin typeface="Times" pitchFamily="2" charset="0"/>
              </a:rPr>
              <a:t>Similar issues across a number of courts</a:t>
            </a:r>
          </a:p>
        </p:txBody>
      </p:sp>
      <p:graphicFrame>
        <p:nvGraphicFramePr>
          <p:cNvPr id="5" name="Table 3">
            <a:extLst>
              <a:ext uri="{FF2B5EF4-FFF2-40B4-BE49-F238E27FC236}">
                <a16:creationId xmlns:a16="http://schemas.microsoft.com/office/drawing/2014/main" id="{4742BCF6-8C5E-2520-4D5C-A7DF31E503F5}"/>
              </a:ext>
            </a:extLst>
          </p:cNvPr>
          <p:cNvGraphicFramePr>
            <a:graphicFrameLocks noGrp="1"/>
          </p:cNvGraphicFramePr>
          <p:nvPr>
            <p:extLst>
              <p:ext uri="{D42A27DB-BD31-4B8C-83A1-F6EECF244321}">
                <p14:modId xmlns:p14="http://schemas.microsoft.com/office/powerpoint/2010/main" val="3808964289"/>
              </p:ext>
            </p:extLst>
          </p:nvPr>
        </p:nvGraphicFramePr>
        <p:xfrm>
          <a:off x="346675" y="1193627"/>
          <a:ext cx="11279187" cy="4848282"/>
        </p:xfrm>
        <a:graphic>
          <a:graphicData uri="http://schemas.openxmlformats.org/drawingml/2006/table">
            <a:tbl>
              <a:tblPr firstRow="1" bandRow="1">
                <a:tableStyleId>{5C22544A-7EE6-4342-B048-85BDC9FD1C3A}</a:tableStyleId>
              </a:tblPr>
              <a:tblGrid>
                <a:gridCol w="5157810">
                  <a:extLst>
                    <a:ext uri="{9D8B030D-6E8A-4147-A177-3AD203B41FA5}">
                      <a16:colId xmlns:a16="http://schemas.microsoft.com/office/drawing/2014/main" val="1635159310"/>
                    </a:ext>
                  </a:extLst>
                </a:gridCol>
                <a:gridCol w="6121377">
                  <a:extLst>
                    <a:ext uri="{9D8B030D-6E8A-4147-A177-3AD203B41FA5}">
                      <a16:colId xmlns:a16="http://schemas.microsoft.com/office/drawing/2014/main" val="1688453634"/>
                    </a:ext>
                  </a:extLst>
                </a:gridCol>
              </a:tblGrid>
              <a:tr h="326153">
                <a:tc>
                  <a:txBody>
                    <a:bodyPr/>
                    <a:lstStyle/>
                    <a:p>
                      <a:pPr algn="ctr" fontAlgn="ctr"/>
                      <a:r>
                        <a:rPr lang="en-US" sz="1100" b="0" i="0" u="none" strike="noStrike" dirty="0">
                          <a:solidFill>
                            <a:schemeClr val="bg1"/>
                          </a:solidFill>
                          <a:effectLst/>
                          <a:latin typeface="Avenir Next" panose="020B0503020202020204" pitchFamily="34" charset="0"/>
                          <a:cs typeface="Arial" panose="020B0604020202020204" pitchFamily="34" charset="0"/>
                        </a:rPr>
                        <a:t>Same/similar issues across a number of courts</a:t>
                      </a:r>
                    </a:p>
                    <a:p>
                      <a:pPr algn="l" fontAlgn="ctr"/>
                      <a:endParaRPr lang="en-US" sz="1100" b="0" i="0" u="none" strike="noStrike" dirty="0">
                        <a:solidFill>
                          <a:schemeClr val="bg1"/>
                        </a:solidFill>
                        <a:effectLst/>
                        <a:latin typeface="Avenir Next" panose="020B0503020202020204" pitchFamily="34" charset="0"/>
                        <a:cs typeface="Arial" panose="020B0604020202020204" pitchFamily="34" charset="0"/>
                      </a:endParaRPr>
                    </a:p>
                  </a:txBody>
                  <a:tcPr marL="6350" marR="6350" marT="6350" marB="0" anchor="ctr"/>
                </a:tc>
                <a:tc>
                  <a:txBody>
                    <a:bodyPr/>
                    <a:lstStyle/>
                    <a:p>
                      <a:pPr algn="ctr" fontAlgn="ctr"/>
                      <a:r>
                        <a:rPr lang="en-GB" sz="1100" b="1" i="0" u="none" strike="noStrike" dirty="0">
                          <a:solidFill>
                            <a:schemeClr val="bg1"/>
                          </a:solidFill>
                          <a:effectLst/>
                          <a:latin typeface="Avenir Next" panose="020B0503020202020204" pitchFamily="34" charset="0"/>
                          <a:cs typeface="Arial" panose="020B0604020202020204" pitchFamily="34" charset="0"/>
                        </a:rPr>
                        <a:t>Experience</a:t>
                      </a:r>
                    </a:p>
                  </a:txBody>
                  <a:tcPr marL="6350" marR="6350" marT="6350" marB="0" anchor="ctr"/>
                </a:tc>
                <a:extLst>
                  <a:ext uri="{0D108BD9-81ED-4DB2-BD59-A6C34878D82A}">
                    <a16:rowId xmlns:a16="http://schemas.microsoft.com/office/drawing/2014/main" val="1428232090"/>
                  </a:ext>
                </a:extLst>
              </a:tr>
              <a:tr h="326153">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Cardiff MC, Cardiff CC, Merthyr Tydfil MC Merthyr Tydfil CC, Swansea MC Swansea CC.</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All of them are ageing, poorly maintained with poor facilities</a:t>
                      </a:r>
                    </a:p>
                  </a:txBody>
                  <a:tcPr marL="6350" marR="6350" marT="6350" marB="0" anchor="ctr"/>
                </a:tc>
                <a:extLst>
                  <a:ext uri="{0D108BD9-81ED-4DB2-BD59-A6C34878D82A}">
                    <a16:rowId xmlns:a16="http://schemas.microsoft.com/office/drawing/2014/main" val="1488540180"/>
                  </a:ext>
                </a:extLst>
              </a:tr>
              <a:tr h="308776">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Cardiff, Southwark, Birmingham, Bournemouth,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All lack the proper facilities required none are fit for purpose.</a:t>
                      </a:r>
                    </a:p>
                  </a:txBody>
                  <a:tcPr marL="6350" marR="6350" marT="6350" marB="0" anchor="ctr"/>
                </a:tc>
                <a:extLst>
                  <a:ext uri="{0D108BD9-81ED-4DB2-BD59-A6C34878D82A}">
                    <a16:rowId xmlns:a16="http://schemas.microsoft.com/office/drawing/2014/main" val="3764223647"/>
                  </a:ext>
                </a:extLst>
              </a:tr>
              <a:tr h="355115">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East London Family Court, Central Family Court, West London Family court and Barnet Family Court</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All had insufficient conference rooms and windows that can open to let in fresh air</a:t>
                      </a:r>
                    </a:p>
                  </a:txBody>
                  <a:tcPr marL="6350" marR="6350" marT="6350" marB="0" anchor="ctr"/>
                </a:tc>
                <a:extLst>
                  <a:ext uri="{0D108BD9-81ED-4DB2-BD59-A6C34878D82A}">
                    <a16:rowId xmlns:a16="http://schemas.microsoft.com/office/drawing/2014/main" val="3320604141"/>
                  </a:ext>
                </a:extLst>
              </a:tr>
              <a:tr h="180858">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Isleworth crown court, Snaresbrook crown court, Guildford mags, Staines mags,</a:t>
                      </a:r>
                    </a:p>
                  </a:txBody>
                  <a:tcPr marL="6350" marR="6350" marT="6350" marB="0" anchor="ctr"/>
                </a:tc>
                <a:tc>
                  <a:txBody>
                    <a:bodyPr/>
                    <a:lstStyle/>
                    <a:p>
                      <a:pPr algn="l" fontAlgn="ctr"/>
                      <a:endParaRPr lang="en-GB" sz="1100" b="0" i="0" u="none" strike="noStrike" dirty="0">
                        <a:solidFill>
                          <a:srgbClr val="000000"/>
                        </a:solidFill>
                        <a:effectLst/>
                        <a:latin typeface="Avenir Next" panose="020B0503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888811197"/>
                  </a:ext>
                </a:extLst>
              </a:tr>
              <a:tr h="703629">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Manchester </a:t>
                      </a:r>
                      <a:r>
                        <a:rPr lang="en-US" sz="1100" b="0" i="0" u="none" strike="noStrike" dirty="0" err="1">
                          <a:solidFill>
                            <a:srgbClr val="000000"/>
                          </a:solidFill>
                          <a:effectLst/>
                          <a:latin typeface="Avenir Next" panose="020B0503020202020204" pitchFamily="34" charset="0"/>
                          <a:cs typeface="Arial" panose="020B0604020202020204" pitchFamily="34" charset="0"/>
                        </a:rPr>
                        <a:t>centre</a:t>
                      </a:r>
                      <a:r>
                        <a:rPr lang="en-US" sz="1100" b="0" i="0" u="none" strike="noStrike" dirty="0">
                          <a:solidFill>
                            <a:srgbClr val="000000"/>
                          </a:solidFill>
                          <a:effectLst/>
                          <a:latin typeface="Avenir Next" panose="020B0503020202020204" pitchFamily="34" charset="0"/>
                          <a:cs typeface="Arial" panose="020B0604020202020204" pitchFamily="34" charset="0"/>
                        </a:rPr>
                        <a:t> and surrounding areas. Tribunals held at magistrates’ courts, civil justice </a:t>
                      </a:r>
                      <a:r>
                        <a:rPr lang="en-US" sz="1100" b="0" i="0" u="none" strike="noStrike" dirty="0" err="1">
                          <a:solidFill>
                            <a:srgbClr val="000000"/>
                          </a:solidFill>
                          <a:effectLst/>
                          <a:latin typeface="Avenir Next" panose="020B0503020202020204" pitchFamily="34" charset="0"/>
                          <a:cs typeface="Arial" panose="020B0604020202020204" pitchFamily="34" charset="0"/>
                        </a:rPr>
                        <a:t>centre</a:t>
                      </a:r>
                      <a:r>
                        <a:rPr lang="en-US" sz="1100" b="0" i="0" u="none" strike="noStrike" dirty="0">
                          <a:solidFill>
                            <a:srgbClr val="000000"/>
                          </a:solidFill>
                          <a:effectLst/>
                          <a:latin typeface="Avenir Next" panose="020B0503020202020204" pitchFamily="34" charset="0"/>
                          <a:cs typeface="Arial" panose="020B0604020202020204" pitchFamily="34" charset="0"/>
                        </a:rPr>
                        <a:t>, immigration </a:t>
                      </a:r>
                      <a:r>
                        <a:rPr lang="en-US" sz="1100" b="0" i="0" u="none" strike="noStrike" dirty="0" err="1">
                          <a:solidFill>
                            <a:srgbClr val="000000"/>
                          </a:solidFill>
                          <a:effectLst/>
                          <a:latin typeface="Avenir Next" panose="020B0503020202020204" pitchFamily="34" charset="0"/>
                          <a:cs typeface="Arial" panose="020B0604020202020204" pitchFamily="34" charset="0"/>
                        </a:rPr>
                        <a:t>centre</a:t>
                      </a:r>
                      <a:r>
                        <a:rPr lang="en-US" sz="1100" b="0" i="0" u="none" strike="noStrike" dirty="0">
                          <a:solidFill>
                            <a:srgbClr val="000000"/>
                          </a:solidFill>
                          <a:effectLst/>
                          <a:latin typeface="Avenir Next" panose="020B0503020202020204" pitchFamily="34" charset="0"/>
                          <a:cs typeface="Arial" panose="020B0604020202020204" pitchFamily="34" charset="0"/>
                        </a:rPr>
                        <a:t> and local town office blocks.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Bolton work being transferred to Rochdale as after numerous years using the Bolton Tribunal Centre it was suddenly found that there were insufficient smoke alarms to keep everyone safe and follow building regs. Unresolved still after months as wrangling between court service and building owners as to who is responsible and venue unable to be used in the meantime</a:t>
                      </a:r>
                    </a:p>
                  </a:txBody>
                  <a:tcPr marL="6350" marR="6350" marT="6350" marB="0" anchor="ctr"/>
                </a:tc>
                <a:extLst>
                  <a:ext uri="{0D108BD9-81ED-4DB2-BD59-A6C34878D82A}">
                    <a16:rowId xmlns:a16="http://schemas.microsoft.com/office/drawing/2014/main" val="3363525755"/>
                  </a:ext>
                </a:extLst>
              </a:tr>
              <a:tr h="529371">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Manchester Crown, Bolton, Liverpool to name a few.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All courts they are all falling apart and are dangerous. Advocates rooms are a disgrace. They are all suffering from years of neglect. None have any refreshment facilities left and toilets are vile and unhygienic. Most have broken or ripped seats.</a:t>
                      </a:r>
                    </a:p>
                  </a:txBody>
                  <a:tcPr marL="6350" marR="6350" marT="6350" marB="0" anchor="ctr"/>
                </a:tc>
                <a:extLst>
                  <a:ext uri="{0D108BD9-81ED-4DB2-BD59-A6C34878D82A}">
                    <a16:rowId xmlns:a16="http://schemas.microsoft.com/office/drawing/2014/main" val="3714789344"/>
                  </a:ext>
                </a:extLst>
              </a:tr>
              <a:tr h="247766">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Most family courts in London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There has been little improvement in the last 5 years. All facilities are tired or not fit for purpose</a:t>
                      </a:r>
                    </a:p>
                  </a:txBody>
                  <a:tcPr marL="6350" marR="6350" marT="6350" marB="0" anchor="ctr"/>
                </a:tc>
                <a:extLst>
                  <a:ext uri="{0D108BD9-81ED-4DB2-BD59-A6C34878D82A}">
                    <a16:rowId xmlns:a16="http://schemas.microsoft.com/office/drawing/2014/main" val="1988602539"/>
                  </a:ext>
                </a:extLst>
              </a:tr>
              <a:tr h="194963">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Preston, Bolton, Wigan, </a:t>
                      </a:r>
                      <a:r>
                        <a:rPr lang="en-US" sz="1100" b="0" i="0" u="none" strike="noStrike" dirty="0" err="1">
                          <a:solidFill>
                            <a:srgbClr val="000000"/>
                          </a:solidFill>
                          <a:effectLst/>
                          <a:latin typeface="Avenir Next" panose="020B0503020202020204" pitchFamily="34" charset="0"/>
                          <a:cs typeface="Arial" panose="020B0604020202020204" pitchFamily="34" charset="0"/>
                        </a:rPr>
                        <a:t>Highbury</a:t>
                      </a:r>
                      <a:r>
                        <a:rPr lang="en-US" sz="1100" b="0" i="0" u="none" strike="noStrike" dirty="0">
                          <a:solidFill>
                            <a:srgbClr val="000000"/>
                          </a:solidFill>
                          <a:effectLst/>
                          <a:latin typeface="Avenir Next" panose="020B0503020202020204" pitchFamily="34" charset="0"/>
                          <a:cs typeface="Arial" panose="020B0604020202020204" pitchFamily="34" charset="0"/>
                        </a:rPr>
                        <a:t> corner, too many to mention</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Most Courts I go to in the Magistrates have very poor advocate facilities or none.</a:t>
                      </a:r>
                    </a:p>
                  </a:txBody>
                  <a:tcPr marL="6350" marR="6350" marT="6350" marB="0" anchor="ctr"/>
                </a:tc>
                <a:extLst>
                  <a:ext uri="{0D108BD9-81ED-4DB2-BD59-A6C34878D82A}">
                    <a16:rowId xmlns:a16="http://schemas.microsoft.com/office/drawing/2014/main" val="75943713"/>
                  </a:ext>
                </a:extLst>
              </a:tr>
              <a:tr h="223396">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Southwark, Reading, Isleworth and other Crown Courts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Being forced to take instructions from clients in public areas</a:t>
                      </a:r>
                    </a:p>
                  </a:txBody>
                  <a:tcPr marL="6350" marR="6350" marT="6350" marB="0" anchor="ctr"/>
                </a:tc>
                <a:extLst>
                  <a:ext uri="{0D108BD9-81ED-4DB2-BD59-A6C34878D82A}">
                    <a16:rowId xmlns:a16="http://schemas.microsoft.com/office/drawing/2014/main" val="576080927"/>
                  </a:ext>
                </a:extLst>
              </a:tr>
              <a:tr h="529371">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St Albans Magistrates' Court, </a:t>
                      </a:r>
                      <a:r>
                        <a:rPr lang="en-US" sz="1100" b="0" i="0" u="none" strike="noStrike" dirty="0" err="1">
                          <a:solidFill>
                            <a:srgbClr val="000000"/>
                          </a:solidFill>
                          <a:effectLst/>
                          <a:latin typeface="Avenir Next" panose="020B0503020202020204" pitchFamily="34" charset="0"/>
                          <a:cs typeface="Arial" panose="020B0604020202020204" pitchFamily="34" charset="0"/>
                        </a:rPr>
                        <a:t>Stevenage</a:t>
                      </a:r>
                      <a:r>
                        <a:rPr lang="en-US" sz="1100" b="0" i="0" u="none" strike="noStrike" dirty="0">
                          <a:solidFill>
                            <a:srgbClr val="000000"/>
                          </a:solidFill>
                          <a:effectLst/>
                          <a:latin typeface="Avenir Next" panose="020B0503020202020204" pitchFamily="34" charset="0"/>
                          <a:cs typeface="Arial" panose="020B0604020202020204" pitchFamily="34" charset="0"/>
                        </a:rPr>
                        <a:t> Magistrates' Court, Uxbridge Magistrates' Court -</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Insufficient conference rooms, lack of facilities to cope with modern devices </a:t>
                      </a:r>
                      <a:r>
                        <a:rPr lang="en-US" sz="1100" b="0" i="0" u="none" strike="noStrike" dirty="0" err="1">
                          <a:solidFill>
                            <a:srgbClr val="000000"/>
                          </a:solidFill>
                          <a:effectLst/>
                          <a:latin typeface="Avenir Next" panose="020B0503020202020204" pitchFamily="34" charset="0"/>
                          <a:cs typeface="Arial" panose="020B0604020202020204" pitchFamily="34" charset="0"/>
                        </a:rPr>
                        <a:t>eg</a:t>
                      </a:r>
                      <a:r>
                        <a:rPr lang="en-US" sz="1100" b="0" i="0" u="none" strike="noStrike" dirty="0">
                          <a:solidFill>
                            <a:srgbClr val="000000"/>
                          </a:solidFill>
                          <a:effectLst/>
                          <a:latin typeface="Avenir Next" panose="020B0503020202020204" pitchFamily="34" charset="0"/>
                          <a:cs typeface="Arial" panose="020B0604020202020204" pitchFamily="34" charset="0"/>
                        </a:rPr>
                        <a:t> charging points for laptops, no refreshment facilities whatsoever (St Albans cafe in Crown Court building closed), complete lack of air conditioning or windows</a:t>
                      </a:r>
                    </a:p>
                  </a:txBody>
                  <a:tcPr marL="6350" marR="6350" marT="6350" marB="0" anchor="ctr"/>
                </a:tc>
                <a:extLst>
                  <a:ext uri="{0D108BD9-81ED-4DB2-BD59-A6C34878D82A}">
                    <a16:rowId xmlns:a16="http://schemas.microsoft.com/office/drawing/2014/main" val="687045675"/>
                  </a:ext>
                </a:extLst>
              </a:tr>
              <a:tr h="891777">
                <a:tc>
                  <a:txBody>
                    <a:bodyPr/>
                    <a:lstStyle/>
                    <a:p>
                      <a:pPr algn="l" fontAlgn="ctr"/>
                      <a:r>
                        <a:rPr lang="en-GB" sz="1100" b="0" i="0" u="none" strike="noStrike" dirty="0">
                          <a:solidFill>
                            <a:srgbClr val="000000"/>
                          </a:solidFill>
                          <a:effectLst/>
                          <a:latin typeface="Avenir Next" panose="020B0503020202020204" pitchFamily="34" charset="0"/>
                          <a:cs typeface="Arial" panose="020B0604020202020204" pitchFamily="34" charset="0"/>
                        </a:rPr>
                        <a:t>Walsall / Dudley / Wolverhampton Mags</a:t>
                      </a:r>
                    </a:p>
                  </a:txBody>
                  <a:tcPr marL="6350" marR="6350" marT="6350" marB="0" anchor="ctr"/>
                </a:tc>
                <a:tc>
                  <a:txBody>
                    <a:bodyPr/>
                    <a:lstStyle/>
                    <a:p>
                      <a:pPr algn="l" fontAlgn="ctr"/>
                      <a:r>
                        <a:rPr lang="en-US" sz="1100" b="0" i="0" u="none" strike="noStrike" dirty="0">
                          <a:solidFill>
                            <a:srgbClr val="000000"/>
                          </a:solidFill>
                          <a:effectLst/>
                          <a:latin typeface="Avenir Next" panose="020B0503020202020204" pitchFamily="34" charset="0"/>
                          <a:cs typeface="Arial" panose="020B0604020202020204" pitchFamily="34" charset="0"/>
                        </a:rPr>
                        <a:t>nowhere to privately discuss sensitive cases with clients. All above courts have insufficient facilities for advocates to prepare cases.</a:t>
                      </a:r>
                    </a:p>
                  </a:txBody>
                  <a:tcPr marL="6350" marR="6350" marT="6350" marB="0" anchor="ctr"/>
                </a:tc>
                <a:extLst>
                  <a:ext uri="{0D108BD9-81ED-4DB2-BD59-A6C34878D82A}">
                    <a16:rowId xmlns:a16="http://schemas.microsoft.com/office/drawing/2014/main" val="1278571639"/>
                  </a:ext>
                </a:extLst>
              </a:tr>
            </a:tbl>
          </a:graphicData>
        </a:graphic>
      </p:graphicFrame>
      <p:pic>
        <p:nvPicPr>
          <p:cNvPr id="7" name="Picture 6" descr="A picture containing text, sign&#10;&#10;Description automatically generated">
            <a:extLst>
              <a:ext uri="{FF2B5EF4-FFF2-40B4-BE49-F238E27FC236}">
                <a16:creationId xmlns:a16="http://schemas.microsoft.com/office/drawing/2014/main" id="{C7AC9549-D396-4220-EB4D-53815CBF61D4}"/>
              </a:ext>
            </a:extLst>
          </p:cNvPr>
          <p:cNvPicPr>
            <a:picLocks noChangeAspect="1"/>
          </p:cNvPicPr>
          <p:nvPr/>
        </p:nvPicPr>
        <p:blipFill>
          <a:blip r:embed="rId2"/>
          <a:stretch>
            <a:fillRect/>
          </a:stretch>
        </p:blipFill>
        <p:spPr>
          <a:xfrm>
            <a:off x="9108306" y="126601"/>
            <a:ext cx="2750061" cy="934135"/>
          </a:xfrm>
          <a:prstGeom prst="rect">
            <a:avLst/>
          </a:prstGeom>
        </p:spPr>
      </p:pic>
    </p:spTree>
    <p:extLst>
      <p:ext uri="{BB962C8B-B14F-4D97-AF65-F5344CB8AC3E}">
        <p14:creationId xmlns:p14="http://schemas.microsoft.com/office/powerpoint/2010/main" val="321405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61BD14D-8AC3-96C0-8F73-CF16EB6F84A8}"/>
              </a:ext>
            </a:extLst>
          </p:cNvPr>
          <p:cNvPicPr>
            <a:picLocks noChangeAspect="1"/>
          </p:cNvPicPr>
          <p:nvPr/>
        </p:nvPicPr>
        <p:blipFill>
          <a:blip r:embed="rId2"/>
          <a:stretch>
            <a:fillRect/>
          </a:stretch>
        </p:blipFill>
        <p:spPr>
          <a:xfrm>
            <a:off x="3048"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16" name="TextBox 15">
            <a:extLst>
              <a:ext uri="{FF2B5EF4-FFF2-40B4-BE49-F238E27FC236}">
                <a16:creationId xmlns:a16="http://schemas.microsoft.com/office/drawing/2014/main" id="{9E45135F-56E0-291F-74D5-07B96D9BB5FD}"/>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chemeClr val="bg1"/>
                  </a:solidFill>
                </a:ln>
                <a:noFill/>
                <a:latin typeface="Bebas Neue Bold" panose="020B0606020202050201" pitchFamily="34" charset="77"/>
              </a:rPr>
              <a:t>6</a:t>
            </a:r>
          </a:p>
        </p:txBody>
      </p:sp>
      <p:sp>
        <p:nvSpPr>
          <p:cNvPr id="4" name="TextBox 3">
            <a:extLst>
              <a:ext uri="{FF2B5EF4-FFF2-40B4-BE49-F238E27FC236}">
                <a16:creationId xmlns:a16="http://schemas.microsoft.com/office/drawing/2014/main" id="{16C9F03F-3CE7-669B-904C-D7A28943610C}"/>
              </a:ext>
            </a:extLst>
          </p:cNvPr>
          <p:cNvSpPr txBox="1"/>
          <p:nvPr/>
        </p:nvSpPr>
        <p:spPr>
          <a:xfrm>
            <a:off x="1270000" y="721380"/>
            <a:ext cx="9683749" cy="523220"/>
          </a:xfrm>
          <a:prstGeom prst="rect">
            <a:avLst/>
          </a:prstGeom>
          <a:noFill/>
        </p:spPr>
        <p:txBody>
          <a:bodyPr wrap="square" rtlCol="0">
            <a:spAutoFit/>
          </a:bodyPr>
          <a:lstStyle/>
          <a:p>
            <a:r>
              <a:rPr lang="en-GB" sz="2800" dirty="0">
                <a:solidFill>
                  <a:srgbClr val="004D71"/>
                </a:solidFill>
                <a:latin typeface="Times" pitchFamily="2" charset="0"/>
              </a:rPr>
              <a:t>There were some challenges with the technology provided on site</a:t>
            </a:r>
            <a:endParaRPr lang="en-GB" sz="2800" dirty="0">
              <a:solidFill>
                <a:srgbClr val="004D71"/>
              </a:solidFill>
              <a:latin typeface="Times" pitchFamily="2" charset="0"/>
              <a:ea typeface="Tinos"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22C4E4C3-9A0E-2958-4911-3392468E7B24}"/>
              </a:ext>
            </a:extLst>
          </p:cNvPr>
          <p:cNvSpPr txBox="1"/>
          <p:nvPr/>
        </p:nvSpPr>
        <p:spPr>
          <a:xfrm>
            <a:off x="1270000" y="1244600"/>
            <a:ext cx="9683749" cy="5429250"/>
          </a:xfrm>
          <a:prstGeom prst="rect">
            <a:avLst/>
          </a:prstGeom>
          <a:noFill/>
        </p:spPr>
        <p:txBody>
          <a:bodyPr wrap="square" numCol="2" spcCol="252000" rtlCol="0">
            <a:noAutofit/>
          </a:bodyPr>
          <a:lstStyle/>
          <a:p>
            <a:pPr marL="285750" indent="-285750">
              <a:buFont typeface="Arial" panose="020B0604020202020204" pitchFamily="34" charset="0"/>
              <a:buChar char="•"/>
            </a:pPr>
            <a:r>
              <a:rPr lang="en-GB" sz="1400" dirty="0">
                <a:solidFill>
                  <a:srgbClr val="004D71"/>
                </a:solidFill>
              </a:rPr>
              <a:t>Just 13% of solicitors reported the technology provided on site as being fit for purpose ‘to a large extent’. Two thirds (66%) reported considered it fit for purpose ‘to some extent’ and 21% reported tech provision was ‘not at all’ fit for purpose.</a:t>
            </a:r>
          </a:p>
          <a:p>
            <a:pPr marL="285750" indent="-285750">
              <a:buFont typeface="Arial" panose="020B0604020202020204" pitchFamily="34" charset="0"/>
              <a:buChar char="•"/>
            </a:pPr>
            <a:r>
              <a:rPr lang="en-GB" sz="1400" dirty="0">
                <a:solidFill>
                  <a:srgbClr val="004D71"/>
                </a:solidFill>
              </a:rPr>
              <a:t>Comments related to technologies not working, either being not fit for purpose (‘screens too small’, ‘s</a:t>
            </a:r>
            <a:r>
              <a:rPr lang="en-US" sz="1400" dirty="0" err="1">
                <a:solidFill>
                  <a:srgbClr val="004D71"/>
                </a:solidFill>
              </a:rPr>
              <a:t>creens</a:t>
            </a:r>
            <a:r>
              <a:rPr lang="en-US" sz="1400" dirty="0">
                <a:solidFill>
                  <a:srgbClr val="004D71"/>
                </a:solidFill>
              </a:rPr>
              <a:t> </a:t>
            </a:r>
            <a:r>
              <a:rPr lang="en-US" sz="1400" dirty="0" err="1">
                <a:solidFill>
                  <a:srgbClr val="004D71"/>
                </a:solidFill>
              </a:rPr>
              <a:t>etc</a:t>
            </a:r>
            <a:r>
              <a:rPr lang="en-US" sz="1400" dirty="0">
                <a:solidFill>
                  <a:srgbClr val="004D71"/>
                </a:solidFill>
              </a:rPr>
              <a:t> are not conducive to </a:t>
            </a:r>
            <a:r>
              <a:rPr lang="en-US" sz="1400" dirty="0" err="1">
                <a:solidFill>
                  <a:srgbClr val="004D71"/>
                </a:solidFill>
              </a:rPr>
              <a:t>defence</a:t>
            </a:r>
            <a:r>
              <a:rPr lang="en-US" sz="1400" dirty="0">
                <a:solidFill>
                  <a:srgbClr val="004D71"/>
                </a:solidFill>
              </a:rPr>
              <a:t> counsel being able to see the witness during evidence’, </a:t>
            </a:r>
            <a:r>
              <a:rPr lang="en-GB" sz="1400" dirty="0">
                <a:solidFill>
                  <a:srgbClr val="004D71"/>
                </a:solidFill>
              </a:rPr>
              <a:t>being user unfriendly or the sound being too low), or technology being glitchy or not working at all.</a:t>
            </a:r>
          </a:p>
          <a:p>
            <a:pPr marL="285750" indent="-285750">
              <a:buFont typeface="Arial" panose="020B0604020202020204" pitchFamily="34" charset="0"/>
              <a:buChar char="•"/>
            </a:pPr>
            <a:r>
              <a:rPr lang="en-GB" sz="1400" dirty="0">
                <a:solidFill>
                  <a:srgbClr val="004D71"/>
                </a:solidFill>
              </a:rPr>
              <a:t>Solicitors mentioned not being able to link laptops to screens (a particular issue was Clickshare not working with Macs), difficulties with common platform cases and playing media, broken </a:t>
            </a:r>
            <a:r>
              <a:rPr lang="en-GB" sz="1400" dirty="0" err="1">
                <a:solidFill>
                  <a:srgbClr val="004D71"/>
                </a:solidFill>
              </a:rPr>
              <a:t>hdmi</a:t>
            </a:r>
            <a:r>
              <a:rPr lang="en-GB" sz="1400" dirty="0">
                <a:solidFill>
                  <a:srgbClr val="004D71"/>
                </a:solidFill>
              </a:rPr>
              <a:t> </a:t>
            </a:r>
            <a:r>
              <a:rPr lang="en-GB" sz="1400" dirty="0" err="1">
                <a:solidFill>
                  <a:srgbClr val="004D71"/>
                </a:solidFill>
              </a:rPr>
              <a:t>usb</a:t>
            </a:r>
            <a:r>
              <a:rPr lang="en-GB" sz="1400" dirty="0">
                <a:solidFill>
                  <a:srgbClr val="004D71"/>
                </a:solidFill>
              </a:rPr>
              <a:t> cables, evidence sharing system not working,</a:t>
            </a:r>
          </a:p>
          <a:p>
            <a:pPr marL="285750" indent="-285750">
              <a:buFont typeface="Arial" panose="020B0604020202020204" pitchFamily="34" charset="0"/>
              <a:buChar char="•"/>
            </a:pPr>
            <a:r>
              <a:rPr lang="en-GB" sz="1400" dirty="0">
                <a:solidFill>
                  <a:srgbClr val="004D71"/>
                </a:solidFill>
              </a:rPr>
              <a:t>Logging into the system was an issue for some court users, requiring double factor authentication – ‘</a:t>
            </a:r>
            <a:r>
              <a:rPr lang="en-US" sz="1400" dirty="0">
                <a:solidFill>
                  <a:srgbClr val="004D71"/>
                </a:solidFill>
              </a:rPr>
              <a:t>I don't use Court </a:t>
            </a:r>
            <a:r>
              <a:rPr lang="en-US" sz="1400" dirty="0" err="1">
                <a:solidFill>
                  <a:srgbClr val="004D71"/>
                </a:solidFill>
              </a:rPr>
              <a:t>wifi</a:t>
            </a:r>
            <a:r>
              <a:rPr lang="en-US" sz="1400" dirty="0">
                <a:solidFill>
                  <a:srgbClr val="004D71"/>
                </a:solidFill>
              </a:rPr>
              <a:t> due to the security consisting of posters around Court where you message a number and get a log in, any Court user could do this and get access to the network.’</a:t>
            </a:r>
          </a:p>
          <a:p>
            <a:pPr marL="285750" indent="-285750">
              <a:buFont typeface="Arial" panose="020B0604020202020204" pitchFamily="34" charset="0"/>
              <a:buChar char="•"/>
            </a:pPr>
            <a:endParaRPr lang="en-US" sz="1400" dirty="0">
              <a:solidFill>
                <a:srgbClr val="0099A8"/>
              </a:solidFill>
            </a:endParaRPr>
          </a:p>
          <a:p>
            <a:pPr marL="285750" indent="-285750">
              <a:buFont typeface="Arial" panose="020B0604020202020204" pitchFamily="34" charset="0"/>
              <a:buChar char="•"/>
            </a:pPr>
            <a:endParaRPr lang="en-US" sz="1400" dirty="0">
              <a:solidFill>
                <a:srgbClr val="0099A8"/>
              </a:solidFill>
            </a:endParaRPr>
          </a:p>
          <a:p>
            <a:pPr marL="285750" indent="-285750">
              <a:buFont typeface="Arial" panose="020B0604020202020204" pitchFamily="34" charset="0"/>
              <a:buChar char="•"/>
            </a:pPr>
            <a:endParaRPr lang="en-US" sz="1400" dirty="0">
              <a:solidFill>
                <a:srgbClr val="0099A8"/>
              </a:solidFill>
            </a:endParaRPr>
          </a:p>
          <a:p>
            <a:endParaRPr lang="en-US" sz="1400" dirty="0">
              <a:solidFill>
                <a:srgbClr val="0099A8"/>
              </a:solidFill>
            </a:endParaRPr>
          </a:p>
          <a:p>
            <a:pPr marL="285750" indent="-285750">
              <a:buFont typeface="Arial" panose="020B0604020202020204" pitchFamily="34" charset="0"/>
              <a:buChar char="•"/>
            </a:pPr>
            <a:r>
              <a:rPr lang="en-US" sz="1400" dirty="0">
                <a:solidFill>
                  <a:srgbClr val="004D71"/>
                </a:solidFill>
              </a:rPr>
              <a:t>Experience of the </a:t>
            </a:r>
            <a:r>
              <a:rPr lang="en-US" sz="1400" dirty="0" err="1">
                <a:solidFill>
                  <a:srgbClr val="004D71"/>
                </a:solidFill>
              </a:rPr>
              <a:t>wifi</a:t>
            </a:r>
            <a:r>
              <a:rPr lang="en-US" sz="1400" dirty="0">
                <a:solidFill>
                  <a:srgbClr val="004D71"/>
                </a:solidFill>
              </a:rPr>
              <a:t> varied, some reported there not being an issue, whilst others reported </a:t>
            </a:r>
            <a:r>
              <a:rPr lang="en-US" sz="1400" dirty="0" err="1">
                <a:solidFill>
                  <a:srgbClr val="004D71"/>
                </a:solidFill>
              </a:rPr>
              <a:t>wifi</a:t>
            </a:r>
            <a:r>
              <a:rPr lang="en-US" sz="1400" dirty="0">
                <a:solidFill>
                  <a:srgbClr val="004D71"/>
                </a:solidFill>
              </a:rPr>
              <a:t> to be sporadic, slow, inconsistent or non-existent.</a:t>
            </a:r>
          </a:p>
          <a:p>
            <a:pPr marL="285750" indent="-285750">
              <a:buFont typeface="Arial" panose="020B0604020202020204" pitchFamily="34" charset="0"/>
              <a:buChar char="•"/>
            </a:pPr>
            <a:r>
              <a:rPr lang="en-US" sz="1400" dirty="0">
                <a:solidFill>
                  <a:srgbClr val="004D71"/>
                </a:solidFill>
              </a:rPr>
              <a:t>New systems were not being designed or shaped by the people who work in practice. End users of the systems were not being consulted before new systems or technologies are adopted, to test whether they are fit for purpose. </a:t>
            </a:r>
          </a:p>
          <a:p>
            <a:r>
              <a:rPr lang="en-US" sz="1400" dirty="0">
                <a:solidFill>
                  <a:srgbClr val="0099A8"/>
                </a:solidFill>
              </a:rPr>
              <a:t>	</a:t>
            </a:r>
          </a:p>
          <a:p>
            <a:pPr marL="0" indent="0">
              <a:buNone/>
            </a:pPr>
            <a:r>
              <a:rPr lang="en-US" sz="1400" i="1" dirty="0">
                <a:solidFill>
                  <a:srgbClr val="0099A8"/>
                </a:solidFill>
              </a:rPr>
              <a:t>‘There is a lack of joined up thinking between the court and court users when it comes to technology. There is also a general reluctance by older members of the profession to embrace court technology’.</a:t>
            </a:r>
          </a:p>
          <a:p>
            <a:pPr marL="0" indent="0">
              <a:buNone/>
            </a:pPr>
            <a:endParaRPr lang="en-US" sz="1400" dirty="0">
              <a:solidFill>
                <a:srgbClr val="0099A8"/>
              </a:solidFill>
            </a:endParaRPr>
          </a:p>
          <a:p>
            <a:pPr marL="0" indent="0">
              <a:buNone/>
            </a:pPr>
            <a:r>
              <a:rPr lang="en-US" sz="1400" i="1" dirty="0">
                <a:solidFill>
                  <a:srgbClr val="0099A8"/>
                </a:solidFill>
              </a:rPr>
              <a:t>‘No-one who implements the technology actually seems to work in practice and take the views of those at the coalface. Lots of money being spent unwisely’.</a:t>
            </a:r>
          </a:p>
          <a:p>
            <a:pPr lvl="1">
              <a:buClr>
                <a:srgbClr val="2AABBA"/>
              </a:buClr>
            </a:pPr>
            <a:endParaRPr lang="en-GB" sz="1050" dirty="0">
              <a:solidFill>
                <a:srgbClr val="0099A8"/>
              </a:solidFill>
              <a:latin typeface="Arial" panose="020B0604020202020204" pitchFamily="34" charset="0"/>
              <a:cs typeface="Arial" panose="020B0604020202020204" pitchFamily="34" charset="0"/>
            </a:endParaRPr>
          </a:p>
          <a:p>
            <a:pPr lvl="1">
              <a:buClr>
                <a:srgbClr val="2AABBA"/>
              </a:buClr>
            </a:pPr>
            <a:endParaRPr lang="en-GB" sz="1050" dirty="0">
              <a:solidFill>
                <a:srgbClr val="0099A8"/>
              </a:solidFill>
              <a:latin typeface="Arial" panose="020B0604020202020204" pitchFamily="34" charset="0"/>
              <a:cs typeface="Arial" panose="020B0604020202020204" pitchFamily="34" charset="0"/>
            </a:endParaRPr>
          </a:p>
          <a:p>
            <a:pPr marL="742950" lvl="1" indent="-285750">
              <a:buClr>
                <a:srgbClr val="2AABBA"/>
              </a:buClr>
              <a:buFont typeface="Courier New" panose="02070309020205020404" pitchFamily="49" charset="0"/>
              <a:buChar char="o"/>
            </a:pPr>
            <a:endParaRPr lang="en-GB" sz="1050" dirty="0">
              <a:solidFill>
                <a:srgbClr val="0099A8"/>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0099A8"/>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0099A8"/>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0099A8"/>
              </a:solidFill>
              <a:latin typeface="Arial" panose="020B0604020202020204" pitchFamily="34" charset="0"/>
              <a:cs typeface="Arial" panose="020B0604020202020204" pitchFamily="34" charset="0"/>
            </a:endParaRPr>
          </a:p>
          <a:p>
            <a:pPr marL="285750" indent="-285750">
              <a:buClr>
                <a:srgbClr val="2AABBA"/>
              </a:buClr>
              <a:buFont typeface="Arial" panose="020B0604020202020204" pitchFamily="34" charset="0"/>
              <a:buChar char="•"/>
            </a:pPr>
            <a:endParaRPr lang="en-GB" sz="1050" dirty="0">
              <a:solidFill>
                <a:srgbClr val="0099A8"/>
              </a:solidFill>
              <a:latin typeface="Arial" panose="020B0604020202020204" pitchFamily="34" charset="0"/>
              <a:cs typeface="Arial" panose="020B0604020202020204" pitchFamily="34" charset="0"/>
            </a:endParaRPr>
          </a:p>
          <a:p>
            <a:pPr>
              <a:buClr>
                <a:srgbClr val="2AABBA"/>
              </a:buClr>
            </a:pPr>
            <a:endParaRPr lang="en-GB" sz="1050" dirty="0">
              <a:solidFill>
                <a:srgbClr val="5756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42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A30F266F-5F0B-B322-FDA6-3F34837D430A}"/>
              </a:ext>
            </a:extLst>
          </p:cNvPr>
          <p:cNvPicPr>
            <a:picLocks noChangeAspect="1"/>
          </p:cNvPicPr>
          <p:nvPr/>
        </p:nvPicPr>
        <p:blipFill>
          <a:blip r:embed="rId2"/>
          <a:stretch>
            <a:fillRect/>
          </a:stretch>
        </p:blipFill>
        <p:spPr>
          <a:xfrm>
            <a:off x="-1"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2" name="TextBox 1">
            <a:extLst>
              <a:ext uri="{FF2B5EF4-FFF2-40B4-BE49-F238E27FC236}">
                <a16:creationId xmlns:a16="http://schemas.microsoft.com/office/drawing/2014/main" id="{47A41BB9-24A8-E468-BA93-4618A0524398}"/>
              </a:ext>
            </a:extLst>
          </p:cNvPr>
          <p:cNvSpPr txBox="1"/>
          <p:nvPr/>
        </p:nvSpPr>
        <p:spPr>
          <a:xfrm>
            <a:off x="845205" y="881371"/>
            <a:ext cx="7574393" cy="523220"/>
          </a:xfrm>
          <a:prstGeom prst="rect">
            <a:avLst/>
          </a:prstGeom>
          <a:noFill/>
        </p:spPr>
        <p:txBody>
          <a:bodyPr wrap="square" rtlCol="0">
            <a:spAutoFit/>
          </a:bodyPr>
          <a:lstStyle/>
          <a:p>
            <a:r>
              <a:rPr lang="en-GB" sz="2800" dirty="0">
                <a:solidFill>
                  <a:srgbClr val="004D71"/>
                </a:solidFill>
                <a:latin typeface="Times" pitchFamily="2" charset="0"/>
              </a:rPr>
              <a:t>Verbatim comments on court technology</a:t>
            </a:r>
            <a:endParaRPr lang="en-GB" sz="2800" dirty="0">
              <a:solidFill>
                <a:srgbClr val="004D71"/>
              </a:solidFill>
              <a:latin typeface="Times" pitchFamily="2" charset="0"/>
              <a:ea typeface="Tinos" panose="02020603050405020304" pitchFamily="18" charset="0"/>
              <a:cs typeface="Arial" panose="020B0604020202020204" pitchFamily="34" charset="0"/>
            </a:endParaRPr>
          </a:p>
        </p:txBody>
      </p:sp>
      <p:sp>
        <p:nvSpPr>
          <p:cNvPr id="16" name="Content Placeholder 6">
            <a:extLst>
              <a:ext uri="{FF2B5EF4-FFF2-40B4-BE49-F238E27FC236}">
                <a16:creationId xmlns:a16="http://schemas.microsoft.com/office/drawing/2014/main" id="{ABE06D07-8477-6E54-1D1E-0732AA5AF910}"/>
              </a:ext>
            </a:extLst>
          </p:cNvPr>
          <p:cNvSpPr txBox="1">
            <a:spLocks/>
          </p:cNvSpPr>
          <p:nvPr/>
        </p:nvSpPr>
        <p:spPr>
          <a:xfrm>
            <a:off x="697352" y="1510164"/>
            <a:ext cx="5157952" cy="1413641"/>
          </a:xfrm>
          <a:prstGeom prst="wedgeRectCallout">
            <a:avLst>
              <a:gd name="adj1" fmla="val -55786"/>
              <a:gd name="adj2" fmla="val 32843"/>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100" dirty="0">
                <a:solidFill>
                  <a:schemeClr val="bg1"/>
                </a:solidFill>
                <a:latin typeface="Avenir Next" panose="020B0503020202020204" pitchFamily="34" charset="0"/>
                <a:cs typeface="Arial" panose="020B0604020202020204" pitchFamily="34" charset="0"/>
              </a:rPr>
              <a:t>‘The technology access for disabled persons is limited. The tribunals in particularly are very rarely able to provide recordings or transcripts potentially needed by users. The hearing loops don't often work, no recording access etc. Also quite often when judge's read bundles they are always out of sync with what the representatives have because they use different technology programs to those in the legal field or members of the public. Adobe is used by everyone but not judges it seems....one Programme and a back up would be great for everyone’.</a:t>
            </a:r>
            <a:endParaRPr lang="en-GB" sz="1100" dirty="0">
              <a:solidFill>
                <a:schemeClr val="bg1"/>
              </a:solidFill>
              <a:latin typeface="Avenir Next" panose="020B0503020202020204" pitchFamily="34" charset="0"/>
              <a:cs typeface="Arial" panose="020B0604020202020204" pitchFamily="34" charset="0"/>
            </a:endParaRPr>
          </a:p>
        </p:txBody>
      </p:sp>
      <p:sp>
        <p:nvSpPr>
          <p:cNvPr id="17" name="Speech Bubble: Rectangle with Corners Rounded 2">
            <a:extLst>
              <a:ext uri="{FF2B5EF4-FFF2-40B4-BE49-F238E27FC236}">
                <a16:creationId xmlns:a16="http://schemas.microsoft.com/office/drawing/2014/main" id="{3E841A80-C64F-A967-E6CE-1A1636E66C96}"/>
              </a:ext>
            </a:extLst>
          </p:cNvPr>
          <p:cNvSpPr/>
          <p:nvPr/>
        </p:nvSpPr>
        <p:spPr>
          <a:xfrm>
            <a:off x="697351" y="3334350"/>
            <a:ext cx="4220637" cy="908462"/>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0" i="0" u="none" strike="noStrike" dirty="0">
                <a:solidFill>
                  <a:schemeClr val="bg1"/>
                </a:solidFill>
                <a:effectLst/>
                <a:latin typeface="Avenir Next" panose="020B0503020202020204" pitchFamily="34" charset="0"/>
                <a:cs typeface="Arial" panose="020B0604020202020204" pitchFamily="34" charset="0"/>
              </a:rPr>
              <a:t>‘The streaming service does not provide a consistently good experience, with the cameras not picking up the advocates or witnesses, clearly. Often the Judge cannot be seen as well as the witness or advocate’.</a:t>
            </a:r>
            <a:r>
              <a:rPr lang="en-US" sz="1100" dirty="0">
                <a:solidFill>
                  <a:schemeClr val="bg1"/>
                </a:solidFill>
                <a:latin typeface="Avenir Next" panose="020B0503020202020204" pitchFamily="34" charset="0"/>
                <a:cs typeface="Arial" panose="020B0604020202020204" pitchFamily="34" charset="0"/>
              </a:rPr>
              <a:t> </a:t>
            </a:r>
            <a:endParaRPr lang="en-GB" sz="1100" dirty="0">
              <a:solidFill>
                <a:schemeClr val="bg1"/>
              </a:solidFill>
              <a:latin typeface="Avenir Next" panose="020B0503020202020204" pitchFamily="34" charset="0"/>
              <a:cs typeface="Arial" panose="020B0604020202020204" pitchFamily="34" charset="0"/>
            </a:endParaRPr>
          </a:p>
        </p:txBody>
      </p:sp>
      <p:sp>
        <p:nvSpPr>
          <p:cNvPr id="18" name="Speech Bubble: Rectangle with Corners Rounded 3">
            <a:extLst>
              <a:ext uri="{FF2B5EF4-FFF2-40B4-BE49-F238E27FC236}">
                <a16:creationId xmlns:a16="http://schemas.microsoft.com/office/drawing/2014/main" id="{CDC46690-2C98-1771-6936-43E6C52D6DC3}"/>
              </a:ext>
            </a:extLst>
          </p:cNvPr>
          <p:cNvSpPr/>
          <p:nvPr/>
        </p:nvSpPr>
        <p:spPr>
          <a:xfrm>
            <a:off x="356601" y="4653357"/>
            <a:ext cx="3716158" cy="1413641"/>
          </a:xfrm>
          <a:prstGeom prst="wedgeRound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‘Nothing has been put in place except click share which no one used and which cost a lot of money and has now been abandoned. We can not access Common Platform and this is causing untold problems for smooth case management. Why were the users of the schemes not consulted properly before the system was set up?’</a:t>
            </a:r>
            <a:endParaRPr lang="en-GB" sz="1100" dirty="0">
              <a:latin typeface="Avenir Next" panose="020B0503020202020204" pitchFamily="34" charset="0"/>
              <a:cs typeface="Arial" panose="020B0604020202020204" pitchFamily="34" charset="0"/>
            </a:endParaRPr>
          </a:p>
        </p:txBody>
      </p:sp>
      <p:sp>
        <p:nvSpPr>
          <p:cNvPr id="19" name="Speech Bubble: Rectangle with Corners Rounded 5">
            <a:extLst>
              <a:ext uri="{FF2B5EF4-FFF2-40B4-BE49-F238E27FC236}">
                <a16:creationId xmlns:a16="http://schemas.microsoft.com/office/drawing/2014/main" id="{EBD1A94F-8DD7-C322-9674-C968AADDC9C6}"/>
              </a:ext>
            </a:extLst>
          </p:cNvPr>
          <p:cNvSpPr/>
          <p:nvPr/>
        </p:nvSpPr>
        <p:spPr>
          <a:xfrm>
            <a:off x="7414053" y="672699"/>
            <a:ext cx="3989877" cy="1801874"/>
          </a:xfrm>
          <a:prstGeom prst="wedgeRoundRectCallout">
            <a:avLst>
              <a:gd name="adj1" fmla="val 54562"/>
              <a:gd name="adj2" fmla="val 23832"/>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‘There is a real disconnect between the willingness of the judiciary to accommodate hybrid/remote hearings (apparently very willing) and the ability/desire of the court staff to accommodate them (low). The rules around e-filing formats and limits, particularly within the county court system, are utterly ridiculous and appear to have been put together by someone with a desperate desire to maintain the use of hard-copy files’.</a:t>
            </a:r>
            <a:endParaRPr lang="en-GB" sz="1100" dirty="0">
              <a:latin typeface="Avenir Next" panose="020B0503020202020204" pitchFamily="34" charset="0"/>
              <a:cs typeface="Arial" panose="020B0604020202020204" pitchFamily="34" charset="0"/>
            </a:endParaRPr>
          </a:p>
        </p:txBody>
      </p:sp>
      <p:sp>
        <p:nvSpPr>
          <p:cNvPr id="20" name="Speech Bubble: Rectangle with Corners Rounded 7">
            <a:extLst>
              <a:ext uri="{FF2B5EF4-FFF2-40B4-BE49-F238E27FC236}">
                <a16:creationId xmlns:a16="http://schemas.microsoft.com/office/drawing/2014/main" id="{6ED9A1BA-0EFA-8BF7-7EF2-04FE1AF3EFF4}"/>
              </a:ext>
            </a:extLst>
          </p:cNvPr>
          <p:cNvSpPr/>
          <p:nvPr/>
        </p:nvSpPr>
        <p:spPr>
          <a:xfrm>
            <a:off x="6020224" y="2696020"/>
            <a:ext cx="3528951" cy="2018805"/>
          </a:xfrm>
          <a:prstGeom prst="wedgeRoundRectCallout">
            <a:avLst>
              <a:gd name="adj1" fmla="val -58859"/>
              <a:gd name="adj2" fmla="val 40441"/>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‘The CCD system for financial remedy cases is chaotic. Often documents are missing and scanning of documents is hap hazard. There is no logical order to the system for instance there is no one file containing court orders in date order. Heavy reliance is placed on email documents which are sent in in such numbers that the court office is swamped. It is unpredictable whether they reach the judge on the day and if they are sent to the judge they can be sent in too late for the judge to have read them’.</a:t>
            </a:r>
            <a:endParaRPr lang="en-GB" sz="1100" dirty="0">
              <a:latin typeface="Avenir Next" panose="020B0503020202020204" pitchFamily="34" charset="0"/>
              <a:cs typeface="Arial" panose="020B0604020202020204" pitchFamily="34" charset="0"/>
            </a:endParaRPr>
          </a:p>
        </p:txBody>
      </p:sp>
      <p:sp>
        <p:nvSpPr>
          <p:cNvPr id="21" name="Speech Bubble: Oval 8">
            <a:extLst>
              <a:ext uri="{FF2B5EF4-FFF2-40B4-BE49-F238E27FC236}">
                <a16:creationId xmlns:a16="http://schemas.microsoft.com/office/drawing/2014/main" id="{D2C1F39C-7A8B-E7B9-6C4E-25A350AF9DFB}"/>
              </a:ext>
            </a:extLst>
          </p:cNvPr>
          <p:cNvSpPr/>
          <p:nvPr/>
        </p:nvSpPr>
        <p:spPr>
          <a:xfrm>
            <a:off x="9710229" y="2584198"/>
            <a:ext cx="2317668" cy="1801874"/>
          </a:xfrm>
          <a:prstGeom prst="wedgeEllipse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‘The roll out of Common Platform has been and is utterly shambolic. Video links frequently don't work and emails to the court are either not read, or read 3 weeks after sending’.</a:t>
            </a:r>
            <a:endParaRPr lang="en-GB" sz="1100" dirty="0">
              <a:latin typeface="Avenir Next" panose="020B0503020202020204" pitchFamily="34" charset="0"/>
              <a:cs typeface="Arial" panose="020B0604020202020204" pitchFamily="34" charset="0"/>
            </a:endParaRPr>
          </a:p>
        </p:txBody>
      </p:sp>
      <p:sp>
        <p:nvSpPr>
          <p:cNvPr id="22" name="Speech Bubble: Rectangle 9">
            <a:extLst>
              <a:ext uri="{FF2B5EF4-FFF2-40B4-BE49-F238E27FC236}">
                <a16:creationId xmlns:a16="http://schemas.microsoft.com/office/drawing/2014/main" id="{AE547A56-E164-8FFC-5DDB-0E3C0199E3BF}"/>
              </a:ext>
            </a:extLst>
          </p:cNvPr>
          <p:cNvSpPr/>
          <p:nvPr/>
        </p:nvSpPr>
        <p:spPr>
          <a:xfrm>
            <a:off x="4632402" y="4936273"/>
            <a:ext cx="4966138" cy="1245476"/>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Next" panose="020B0503020202020204" pitchFamily="34" charset="0"/>
                <a:cs typeface="Arial" panose="020B0604020202020204" pitchFamily="34" charset="0"/>
              </a:rPr>
              <a:t>‘There are always going to be problems with technology. To date when it has been used by me it has worked well. There are no plug points for computer charging on the front row of court 2. It is not possible to have a conference with a client in custody via the link in court 2 privately before a hearing if an interpreter is required for the hearing and attends remotely via the link’.</a:t>
            </a:r>
            <a:endParaRPr lang="en-GB" sz="1100" dirty="0">
              <a:latin typeface="Avenir Next" panose="020B0503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4761FF7-6D3B-61AB-E667-E9C554CB321E}"/>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7</a:t>
            </a:r>
          </a:p>
        </p:txBody>
      </p:sp>
    </p:spTree>
    <p:extLst>
      <p:ext uri="{BB962C8B-B14F-4D97-AF65-F5344CB8AC3E}">
        <p14:creationId xmlns:p14="http://schemas.microsoft.com/office/powerpoint/2010/main" val="369015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704BEF1-F353-7EF2-E99B-F798B72A42BF}"/>
              </a:ext>
            </a:extLst>
          </p:cNvPr>
          <p:cNvPicPr>
            <a:picLocks noChangeAspect="1"/>
          </p:cNvPicPr>
          <p:nvPr/>
        </p:nvPicPr>
        <p:blipFill>
          <a:blip r:embed="rId2"/>
          <a:stretch>
            <a:fillRect/>
          </a:stretch>
        </p:blipFill>
        <p:spPr>
          <a:xfrm>
            <a:off x="0" y="0"/>
            <a:ext cx="12188952" cy="6858000"/>
          </a:xfrm>
          <a:prstGeom prst="rect">
            <a:avLst/>
          </a:prstGeom>
        </p:spPr>
      </p:pic>
      <p:pic>
        <p:nvPicPr>
          <p:cNvPr id="5" name="Picture 4">
            <a:extLst>
              <a:ext uri="{FF2B5EF4-FFF2-40B4-BE49-F238E27FC236}">
                <a16:creationId xmlns:a16="http://schemas.microsoft.com/office/drawing/2014/main" id="{51C82B8F-6F30-D53D-087E-A24B5E75B0F3}"/>
              </a:ext>
            </a:extLst>
          </p:cNvPr>
          <p:cNvPicPr>
            <a:picLocks noChangeAspect="1"/>
          </p:cNvPicPr>
          <p:nvPr/>
        </p:nvPicPr>
        <p:blipFill>
          <a:blip r:embed="rId3"/>
          <a:stretch>
            <a:fillRect/>
          </a:stretch>
        </p:blipFill>
        <p:spPr>
          <a:xfrm>
            <a:off x="10474469" y="6045200"/>
            <a:ext cx="1346485" cy="458228"/>
          </a:xfrm>
          <a:prstGeom prst="rect">
            <a:avLst/>
          </a:prstGeom>
        </p:spPr>
      </p:pic>
      <p:sp>
        <p:nvSpPr>
          <p:cNvPr id="12" name="Title 1">
            <a:extLst>
              <a:ext uri="{FF2B5EF4-FFF2-40B4-BE49-F238E27FC236}">
                <a16:creationId xmlns:a16="http://schemas.microsoft.com/office/drawing/2014/main" id="{F05659B2-E933-4BA9-6EEA-F0E2B498D154}"/>
              </a:ext>
            </a:extLst>
          </p:cNvPr>
          <p:cNvSpPr>
            <a:spLocks noGrp="1"/>
          </p:cNvSpPr>
          <p:nvPr>
            <p:ph type="title"/>
          </p:nvPr>
        </p:nvSpPr>
        <p:spPr>
          <a:xfrm>
            <a:off x="340400" y="-89288"/>
            <a:ext cx="10515600" cy="1325563"/>
          </a:xfrm>
        </p:spPr>
        <p:txBody>
          <a:bodyPr>
            <a:normAutofit/>
          </a:bodyPr>
          <a:lstStyle/>
          <a:p>
            <a:r>
              <a:rPr lang="en-GB" sz="2000" dirty="0">
                <a:latin typeface="Times" pitchFamily="2" charset="0"/>
              </a:rPr>
              <a:t>Around two-thirds (64%) of respondents had experienced delays in cases being heard due to the state of the court within the past 12 months</a:t>
            </a:r>
          </a:p>
        </p:txBody>
      </p:sp>
      <p:sp>
        <p:nvSpPr>
          <p:cNvPr id="13" name="Content Placeholder 3">
            <a:extLst>
              <a:ext uri="{FF2B5EF4-FFF2-40B4-BE49-F238E27FC236}">
                <a16:creationId xmlns:a16="http://schemas.microsoft.com/office/drawing/2014/main" id="{37E83126-09B6-C2A2-490E-AB436EE49ED2}"/>
              </a:ext>
            </a:extLst>
          </p:cNvPr>
          <p:cNvSpPr txBox="1">
            <a:spLocks/>
          </p:cNvSpPr>
          <p:nvPr/>
        </p:nvSpPr>
        <p:spPr>
          <a:xfrm>
            <a:off x="5547620" y="1197423"/>
            <a:ext cx="5924551" cy="429446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014E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014E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014E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014E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014E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100" dirty="0">
                <a:solidFill>
                  <a:srgbClr val="004D71"/>
                </a:solidFill>
                <a:latin typeface="Avenir Next" panose="020B0503020202020204" pitchFamily="34" charset="0"/>
              </a:rPr>
              <a:t>Delays in listings and failures to list appropriately, or at all, were reported. Cases were being cancelled due to flooding, repairs, a lack of court room, lack of judges, the barristers’ strike. Respondents reported hearings being cancelled at short notice, after brief fees and preparation time had been incurred. </a:t>
            </a:r>
            <a:r>
              <a:rPr lang="en-GB" sz="1100" dirty="0">
                <a:solidFill>
                  <a:srgbClr val="0099A8"/>
                </a:solidFill>
                <a:latin typeface="Avenir Next" panose="020B0503020202020204" pitchFamily="34" charset="0"/>
              </a:rPr>
              <a:t>‘Extremely detrimental to client’s position and finances’.</a:t>
            </a:r>
          </a:p>
          <a:p>
            <a:r>
              <a:rPr lang="en-GB" sz="1100" dirty="0">
                <a:solidFill>
                  <a:srgbClr val="004D71"/>
                </a:solidFill>
                <a:latin typeface="Avenir Next" panose="020B0503020202020204" pitchFamily="34" charset="0"/>
              </a:rPr>
              <a:t>Solicitors commented on the impact on clients, delays and cancellations left clients in limbo, being denied access to justice, having wasted time and costs.</a:t>
            </a:r>
          </a:p>
          <a:p>
            <a:pPr marL="0" indent="0">
              <a:buFont typeface="Arial"/>
              <a:buNone/>
            </a:pPr>
            <a:r>
              <a:rPr lang="en-US" sz="1100" dirty="0">
                <a:solidFill>
                  <a:srgbClr val="004D71"/>
                </a:solidFill>
                <a:latin typeface="Avenir Next" panose="020B0503020202020204" pitchFamily="34" charset="0"/>
              </a:rPr>
              <a:t>	</a:t>
            </a:r>
            <a:r>
              <a:rPr lang="en-US" sz="1100" dirty="0">
                <a:solidFill>
                  <a:srgbClr val="0099A8"/>
                </a:solidFill>
                <a:latin typeface="Avenir Next" panose="020B0503020202020204" pitchFamily="34" charset="0"/>
              </a:rPr>
              <a:t>‘The courts are listing too many cases per session and there are 	frequent 	adjournments. This causes much stress not just to staff/lawyers but to defendants 	many of whom have mental health issues. In the old days we were asked for 	readiness and all legally aided cases had priority - to save on waiting time for the 	State. This seems sensible but no longer applies’.</a:t>
            </a:r>
            <a:endParaRPr lang="en-GB" sz="1100" dirty="0">
              <a:solidFill>
                <a:srgbClr val="0099A8"/>
              </a:solidFill>
              <a:latin typeface="Avenir Next" panose="020B0503020202020204" pitchFamily="34" charset="0"/>
            </a:endParaRPr>
          </a:p>
          <a:p>
            <a:r>
              <a:rPr lang="en-GB" sz="1100" dirty="0">
                <a:solidFill>
                  <a:srgbClr val="004D71"/>
                </a:solidFill>
                <a:latin typeface="Avenir Next" panose="020B0503020202020204" pitchFamily="34" charset="0"/>
              </a:rPr>
              <a:t>Delays on the day were caused by courtrooms having to be move around – ‘the dock not being able to be used’ – swapping courtrooms in the same building, ‘having to wait for the other court to finish their business’.</a:t>
            </a:r>
          </a:p>
          <a:p>
            <a:r>
              <a:rPr lang="en-GB" sz="1100" dirty="0">
                <a:solidFill>
                  <a:srgbClr val="004D71"/>
                </a:solidFill>
                <a:latin typeface="Avenir Next" panose="020B0503020202020204" pitchFamily="34" charset="0"/>
              </a:rPr>
              <a:t>Communication about delays were considered poor. </a:t>
            </a:r>
          </a:p>
          <a:p>
            <a:endParaRPr lang="en-GB" sz="1100" dirty="0">
              <a:solidFill>
                <a:srgbClr val="004D71"/>
              </a:solidFill>
              <a:latin typeface="Avenir Next" panose="020B0503020202020204" pitchFamily="34" charset="0"/>
            </a:endParaRPr>
          </a:p>
          <a:p>
            <a:pPr marL="0" indent="0">
              <a:buFont typeface="Arial"/>
              <a:buNone/>
            </a:pPr>
            <a:r>
              <a:rPr lang="en-GB" sz="1100" dirty="0">
                <a:solidFill>
                  <a:srgbClr val="0099A8"/>
                </a:solidFill>
                <a:latin typeface="Avenir Next" panose="020B0503020202020204" pitchFamily="34" charset="0"/>
              </a:rPr>
              <a:t>	</a:t>
            </a:r>
          </a:p>
        </p:txBody>
      </p:sp>
      <p:graphicFrame>
        <p:nvGraphicFramePr>
          <p:cNvPr id="14" name="Chart 13">
            <a:extLst>
              <a:ext uri="{FF2B5EF4-FFF2-40B4-BE49-F238E27FC236}">
                <a16:creationId xmlns:a16="http://schemas.microsoft.com/office/drawing/2014/main" id="{C173DD4F-51FE-0BA1-6A62-45139F99A4FE}"/>
              </a:ext>
            </a:extLst>
          </p:cNvPr>
          <p:cNvGraphicFramePr>
            <a:graphicFrameLocks/>
          </p:cNvGraphicFramePr>
          <p:nvPr>
            <p:extLst>
              <p:ext uri="{D42A27DB-BD31-4B8C-83A1-F6EECF244321}">
                <p14:modId xmlns:p14="http://schemas.microsoft.com/office/powerpoint/2010/main" val="765961871"/>
              </p:ext>
            </p:extLst>
          </p:nvPr>
        </p:nvGraphicFramePr>
        <p:xfrm>
          <a:off x="0" y="1197423"/>
          <a:ext cx="5359646"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DB0F1221-9F7B-87F0-41E4-AC14FFAF828B}"/>
              </a:ext>
            </a:extLst>
          </p:cNvPr>
          <p:cNvSpPr txBox="1"/>
          <p:nvPr/>
        </p:nvSpPr>
        <p:spPr>
          <a:xfrm>
            <a:off x="131416" y="5735547"/>
            <a:ext cx="5857446" cy="507831"/>
          </a:xfrm>
          <a:prstGeom prst="rect">
            <a:avLst/>
          </a:prstGeom>
          <a:noFill/>
        </p:spPr>
        <p:txBody>
          <a:bodyPr wrap="square" rtlCol="0">
            <a:spAutoFit/>
          </a:bodyPr>
          <a:lstStyle/>
          <a:p>
            <a:r>
              <a:rPr lang="en-US" sz="900" dirty="0">
                <a:solidFill>
                  <a:srgbClr val="004D71"/>
                </a:solidFill>
                <a:latin typeface="Avenir Next" panose="020B0503020202020204" pitchFamily="34" charset="0"/>
              </a:rPr>
              <a:t>Q9: Have you experienced delays in cases being heard due to the state of the court during the last 12 months,  </a:t>
            </a:r>
          </a:p>
          <a:p>
            <a:r>
              <a:rPr lang="en-US" sz="900" dirty="0">
                <a:solidFill>
                  <a:srgbClr val="004D71"/>
                </a:solidFill>
                <a:latin typeface="Avenir Next" panose="020B0503020202020204" pitchFamily="34" charset="0"/>
              </a:rPr>
              <a:t>and what, if any, were the impacts?</a:t>
            </a:r>
            <a:endParaRPr lang="en-GB" sz="900" dirty="0">
              <a:solidFill>
                <a:srgbClr val="004D71"/>
              </a:solidFill>
              <a:latin typeface="Avenir Next" panose="020B0503020202020204" pitchFamily="34" charset="0"/>
            </a:endParaRPr>
          </a:p>
        </p:txBody>
      </p:sp>
      <p:sp>
        <p:nvSpPr>
          <p:cNvPr id="16" name="Speech Bubble: Rectangle 4">
            <a:extLst>
              <a:ext uri="{FF2B5EF4-FFF2-40B4-BE49-F238E27FC236}">
                <a16:creationId xmlns:a16="http://schemas.microsoft.com/office/drawing/2014/main" id="{28B250C9-0E7E-F034-4CBA-7A4B8504827A}"/>
              </a:ext>
            </a:extLst>
          </p:cNvPr>
          <p:cNvSpPr/>
          <p:nvPr/>
        </p:nvSpPr>
        <p:spPr>
          <a:xfrm>
            <a:off x="5842308" y="5103801"/>
            <a:ext cx="4293754" cy="673100"/>
          </a:xfrm>
          <a:prstGeom prst="wedgeRectCallout">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solidFill>
                  <a:schemeClr val="bg1"/>
                </a:solidFill>
                <a:latin typeface="Avenir Next" panose="020B0503020202020204" pitchFamily="34" charset="0"/>
              </a:rPr>
              <a:t>‘Poor communication and impossible for disadvantaged court users to follow procedure or understand who every one was’</a:t>
            </a:r>
          </a:p>
        </p:txBody>
      </p:sp>
      <p:sp>
        <p:nvSpPr>
          <p:cNvPr id="17" name="Speech Bubble: Rectangle with Corners Rounded 6">
            <a:extLst>
              <a:ext uri="{FF2B5EF4-FFF2-40B4-BE49-F238E27FC236}">
                <a16:creationId xmlns:a16="http://schemas.microsoft.com/office/drawing/2014/main" id="{46E203DC-694A-0AAB-EFD6-3C135B7A1402}"/>
              </a:ext>
            </a:extLst>
          </p:cNvPr>
          <p:cNvSpPr/>
          <p:nvPr/>
        </p:nvSpPr>
        <p:spPr>
          <a:xfrm>
            <a:off x="5636300" y="4145687"/>
            <a:ext cx="5605152" cy="673100"/>
          </a:xfrm>
          <a:prstGeom prst="wedgeRoundRectCallout">
            <a:avLst>
              <a:gd name="adj1" fmla="val -41338"/>
              <a:gd name="adj2" fmla="val 58726"/>
              <a:gd name="adj3" fmla="val 16667"/>
            </a:avLst>
          </a:prstGeom>
          <a:solidFill>
            <a:srgbClr val="00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venir Next" panose="020B0503020202020204" pitchFamily="34" charset="0"/>
              </a:rPr>
              <a:t>‘There are backlogs of cases and they are often transferred to outlying courts 50 miles away without the thought as to how victims, defendants or witnesses can get there’.</a:t>
            </a:r>
            <a:endParaRPr lang="en-GB" sz="1100" dirty="0">
              <a:solidFill>
                <a:schemeClr val="bg1"/>
              </a:solidFill>
              <a:latin typeface="Avenir Next" panose="020B0503020202020204" pitchFamily="34" charset="0"/>
            </a:endParaRPr>
          </a:p>
        </p:txBody>
      </p:sp>
      <p:sp>
        <p:nvSpPr>
          <p:cNvPr id="18" name="TextBox 17">
            <a:extLst>
              <a:ext uri="{FF2B5EF4-FFF2-40B4-BE49-F238E27FC236}">
                <a16:creationId xmlns:a16="http://schemas.microsoft.com/office/drawing/2014/main" id="{332C1636-E5AA-01E0-6983-E1E722D7A61B}"/>
              </a:ext>
            </a:extLst>
          </p:cNvPr>
          <p:cNvSpPr txBox="1"/>
          <p:nvPr/>
        </p:nvSpPr>
        <p:spPr>
          <a:xfrm>
            <a:off x="-1" y="6045200"/>
            <a:ext cx="943385" cy="1107996"/>
          </a:xfrm>
          <a:prstGeom prst="rect">
            <a:avLst/>
          </a:prstGeom>
          <a:noFill/>
        </p:spPr>
        <p:txBody>
          <a:bodyPr wrap="square" rtlCol="0">
            <a:spAutoFit/>
          </a:bodyPr>
          <a:lstStyle/>
          <a:p>
            <a:pPr algn="r"/>
            <a:r>
              <a:rPr lang="en-GB" sz="6600" b="1" spc="70" dirty="0">
                <a:ln>
                  <a:solidFill>
                    <a:srgbClr val="F07855"/>
                  </a:solidFill>
                </a:ln>
                <a:noFill/>
                <a:latin typeface="Bebas Neue Bold" panose="020B0606020202050201" pitchFamily="34" charset="77"/>
              </a:rPr>
              <a:t>8</a:t>
            </a:r>
          </a:p>
        </p:txBody>
      </p:sp>
    </p:spTree>
    <p:extLst>
      <p:ext uri="{BB962C8B-B14F-4D97-AF65-F5344CB8AC3E}">
        <p14:creationId xmlns:p14="http://schemas.microsoft.com/office/powerpoint/2010/main" val="312516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243719A-673E-C10C-C83C-28A10D6B20D2}"/>
              </a:ext>
            </a:extLst>
          </p:cNvPr>
          <p:cNvPicPr>
            <a:picLocks noChangeAspect="1"/>
          </p:cNvPicPr>
          <p:nvPr/>
        </p:nvPicPr>
        <p:blipFill>
          <a:blip r:embed="rId2"/>
          <a:stretch>
            <a:fillRect/>
          </a:stretch>
        </p:blipFill>
        <p:spPr>
          <a:xfrm>
            <a:off x="9413107" y="95148"/>
            <a:ext cx="2372494" cy="805884"/>
          </a:xfrm>
          <a:prstGeom prst="rect">
            <a:avLst/>
          </a:prstGeom>
        </p:spPr>
      </p:pic>
      <p:sp>
        <p:nvSpPr>
          <p:cNvPr id="3" name="Title 1">
            <a:extLst>
              <a:ext uri="{FF2B5EF4-FFF2-40B4-BE49-F238E27FC236}">
                <a16:creationId xmlns:a16="http://schemas.microsoft.com/office/drawing/2014/main" id="{0F8239B8-97E7-A62E-FABD-E53851CD0123}"/>
              </a:ext>
            </a:extLst>
          </p:cNvPr>
          <p:cNvSpPr txBox="1">
            <a:spLocks/>
          </p:cNvSpPr>
          <p:nvPr/>
        </p:nvSpPr>
        <p:spPr>
          <a:xfrm>
            <a:off x="295926" y="257174"/>
            <a:ext cx="8979658" cy="9785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rgbClr val="014E70"/>
                </a:solidFill>
                <a:latin typeface="Arial" panose="020B0604020202020204" pitchFamily="34" charset="0"/>
                <a:ea typeface="+mj-ea"/>
                <a:cs typeface="Arial" panose="020B0604020202020204" pitchFamily="34" charset="0"/>
              </a:defRPr>
            </a:lvl1pPr>
          </a:lstStyle>
          <a:p>
            <a:r>
              <a:rPr lang="en-GB" sz="3000" dirty="0">
                <a:latin typeface="Times" pitchFamily="2" charset="0"/>
              </a:rPr>
              <a:t>A lack of privacy for confidential client consultations, broken or non-existent heating or air conditioning and poorly maintained spaces (‘run down’, ‘disrepair’, ‘dirty’, ‘mouldy’) were the most commonly cited explanations for the physical space being ‘not fit for purpose’.</a:t>
            </a:r>
            <a:br>
              <a:rPr lang="en-GB" b="1" dirty="0">
                <a:latin typeface="Avenir Next LT Pro" panose="020B0504020202020204" pitchFamily="34" charset="0"/>
              </a:rPr>
            </a:br>
            <a:endParaRPr lang="en-GB" b="1" dirty="0">
              <a:solidFill>
                <a:srgbClr val="EA5B0C"/>
              </a:solidFill>
              <a:latin typeface="Avenir Next LT Pro" panose="020B0504020202020204" pitchFamily="34" charset="0"/>
            </a:endParaRPr>
          </a:p>
        </p:txBody>
      </p:sp>
      <p:graphicFrame>
        <p:nvGraphicFramePr>
          <p:cNvPr id="4" name="Chart 3">
            <a:extLst>
              <a:ext uri="{FF2B5EF4-FFF2-40B4-BE49-F238E27FC236}">
                <a16:creationId xmlns:a16="http://schemas.microsoft.com/office/drawing/2014/main" id="{C5889D4E-8356-F3C7-339D-F7315B1982BD}"/>
              </a:ext>
            </a:extLst>
          </p:cNvPr>
          <p:cNvGraphicFramePr>
            <a:graphicFrameLocks/>
          </p:cNvGraphicFramePr>
          <p:nvPr>
            <p:extLst>
              <p:ext uri="{D42A27DB-BD31-4B8C-83A1-F6EECF244321}">
                <p14:modId xmlns:p14="http://schemas.microsoft.com/office/powerpoint/2010/main" val="1177132725"/>
              </p:ext>
            </p:extLst>
          </p:nvPr>
        </p:nvGraphicFramePr>
        <p:xfrm>
          <a:off x="0" y="1235675"/>
          <a:ext cx="11860924" cy="480505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5EB04776-9388-5A36-0EE5-D52996901D48}"/>
              </a:ext>
            </a:extLst>
          </p:cNvPr>
          <p:cNvSpPr/>
          <p:nvPr/>
        </p:nvSpPr>
        <p:spPr>
          <a:xfrm>
            <a:off x="6384624" y="3425830"/>
            <a:ext cx="4425068" cy="11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a:solidFill>
                  <a:srgbClr val="004D71"/>
                </a:solidFill>
                <a:latin typeface="Avenir Next" panose="020B0503020202020204" pitchFamily="34" charset="0"/>
              </a:rPr>
              <a:t>‘</a:t>
            </a:r>
            <a:r>
              <a:rPr lang="en-US" dirty="0">
                <a:solidFill>
                  <a:srgbClr val="004D71"/>
                </a:solidFill>
                <a:latin typeface="Avenir Next" panose="020B0503020202020204" pitchFamily="34" charset="0"/>
                <a:cs typeface="Arial" panose="020B0604020202020204" pitchFamily="34" charset="0"/>
              </a:rPr>
              <a:t>Other’ included; clients being shunted between courts in the county on the same day despite cases being for the same area, old buildings being difficult to navigate, not enough courts for cases listed, cell areas being inaccessible during lunch adjournment, inconsistencies in standards across the court estate, wanting to return to in person hearings, travel delays for defendants in custody, insufficient cells spaces.</a:t>
            </a:r>
          </a:p>
        </p:txBody>
      </p:sp>
      <p:sp>
        <p:nvSpPr>
          <p:cNvPr id="7" name="TextBox 6">
            <a:extLst>
              <a:ext uri="{FF2B5EF4-FFF2-40B4-BE49-F238E27FC236}">
                <a16:creationId xmlns:a16="http://schemas.microsoft.com/office/drawing/2014/main" id="{1C64FED4-EEDD-AC9A-4798-E87F128B7028}"/>
              </a:ext>
            </a:extLst>
          </p:cNvPr>
          <p:cNvSpPr txBox="1"/>
          <p:nvPr/>
        </p:nvSpPr>
        <p:spPr>
          <a:xfrm>
            <a:off x="295926" y="6240644"/>
            <a:ext cx="11564998" cy="507831"/>
          </a:xfrm>
          <a:prstGeom prst="rect">
            <a:avLst/>
          </a:prstGeom>
          <a:noFill/>
        </p:spPr>
        <p:txBody>
          <a:bodyPr wrap="square" rtlCol="0">
            <a:spAutoFit/>
          </a:bodyPr>
          <a:lstStyle/>
          <a:p>
            <a:pPr rtl="0">
              <a:defRPr sz="1400" b="0" i="0" u="none" strike="noStrike" kern="1200" spc="0" baseline="0">
                <a:solidFill>
                  <a:prstClr val="black">
                    <a:lumMod val="65000"/>
                    <a:lumOff val="35000"/>
                  </a:prstClr>
                </a:solidFill>
                <a:latin typeface="+mn-lt"/>
                <a:ea typeface="+mn-ea"/>
                <a:cs typeface="+mn-cs"/>
              </a:defRPr>
            </a:pPr>
            <a:r>
              <a:rPr lang="en-GB" sz="900" i="0" u="none" strike="noStrike" baseline="0" dirty="0">
                <a:solidFill>
                  <a:srgbClr val="004D71"/>
                </a:solidFill>
                <a:effectLst/>
                <a:latin typeface="Avenir Next LT Pro" panose="020B0504020202020204" pitchFamily="34" charset="0"/>
                <a:cs typeface="Arial" panose="020B0604020202020204" pitchFamily="34" charset="0"/>
              </a:rPr>
              <a:t>Q5: Thinking about your most recent court visit, to what extent do you think the courts estate is fit for purpose in terms of the physical building? (</a:t>
            </a:r>
            <a:r>
              <a:rPr lang="en-GB" sz="900" dirty="0">
                <a:solidFill>
                  <a:srgbClr val="004D71"/>
                </a:solidFill>
                <a:latin typeface="Avenir Next LT Pro" panose="020B0504020202020204" pitchFamily="34" charset="0"/>
                <a:cs typeface="Arial" panose="020B0604020202020204" pitchFamily="34" charset="0"/>
              </a:rPr>
              <a:t>Reasons given for the physical building not being ‘not at all’ fit for purpose. N</a:t>
            </a:r>
            <a:r>
              <a:rPr lang="en-GB" sz="900" i="0" u="none" strike="noStrike" baseline="0" dirty="0">
                <a:solidFill>
                  <a:srgbClr val="004D71"/>
                </a:solidFill>
                <a:effectLst/>
                <a:latin typeface="Avenir Next LT Pro" panose="020B0504020202020204" pitchFamily="34" charset="0"/>
                <a:cs typeface="Arial" panose="020B0604020202020204" pitchFamily="34" charset="0"/>
              </a:rPr>
              <a:t>umber of mentions)</a:t>
            </a:r>
            <a:br>
              <a:rPr lang="en-GB" sz="900" b="1" i="0" u="none" strike="noStrike" baseline="0" dirty="0">
                <a:solidFill>
                  <a:srgbClr val="004D71"/>
                </a:solidFill>
                <a:effectLst/>
                <a:latin typeface="Avenir Next LT Pro" panose="020B0504020202020204" pitchFamily="34" charset="0"/>
                <a:cs typeface="Arial" panose="020B0604020202020204" pitchFamily="34" charset="0"/>
              </a:rPr>
            </a:br>
            <a:endParaRPr lang="en-GB" sz="900" dirty="0">
              <a:solidFill>
                <a:srgbClr val="004D71"/>
              </a:solidFill>
              <a:latin typeface="Avenir Next LT Pro" panose="020B05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765FCE-56A3-2DE9-3D3E-9C4F494F4EA4}"/>
              </a:ext>
            </a:extLst>
          </p:cNvPr>
          <p:cNvSpPr txBox="1"/>
          <p:nvPr/>
        </p:nvSpPr>
        <p:spPr>
          <a:xfrm>
            <a:off x="8597158" y="1748728"/>
            <a:ext cx="2051050" cy="261610"/>
          </a:xfrm>
          <a:prstGeom prst="rect">
            <a:avLst/>
          </a:prstGeom>
          <a:noFill/>
        </p:spPr>
        <p:txBody>
          <a:bodyPr wrap="square" rtlCol="0">
            <a:spAutoFit/>
          </a:bodyPr>
          <a:lstStyle/>
          <a:p>
            <a:r>
              <a:rPr lang="en-GB" sz="1100" dirty="0">
                <a:solidFill>
                  <a:srgbClr val="004D71"/>
                </a:solidFill>
                <a:latin typeface="Avenir Next LT Pro" panose="020B0504020202020204" pitchFamily="34" charset="0"/>
              </a:rPr>
              <a:t>[Number of mentions]</a:t>
            </a:r>
          </a:p>
        </p:txBody>
      </p:sp>
    </p:spTree>
    <p:extLst>
      <p:ext uri="{BB962C8B-B14F-4D97-AF65-F5344CB8AC3E}">
        <p14:creationId xmlns:p14="http://schemas.microsoft.com/office/powerpoint/2010/main" val="640870366"/>
      </p:ext>
    </p:extLst>
  </p:cSld>
  <p:clrMapOvr>
    <a:masterClrMapping/>
  </p:clrMapOvr>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LS 2018 Powerpoint Template.potx" id="{8BAF88F5-976E-455E-BC1A-7F6A8DF64462}" vid="{CC5060A5-4D02-4F32-A9BF-CE90C1E229CE}"/>
    </a:ext>
  </a:extLst>
</a:theme>
</file>

<file path=ppt/theme/theme2.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0C33824BF5E468058D1DC9AB41B0A" ma:contentTypeVersion="14" ma:contentTypeDescription="Create a new document." ma:contentTypeScope="" ma:versionID="4c7d62c78b3e120929cef3fabdbad268">
  <xsd:schema xmlns:xsd="http://www.w3.org/2001/XMLSchema" xmlns:xs="http://www.w3.org/2001/XMLSchema" xmlns:p="http://schemas.microsoft.com/office/2006/metadata/properties" xmlns:ns2="ce3a8ae6-d556-45af-955b-11c2337bf011" xmlns:ns3="4a62093f-e3d5-4f37-b23f-4353e8d952a9" targetNamespace="http://schemas.microsoft.com/office/2006/metadata/properties" ma:root="true" ma:fieldsID="19a36cdb00429ab0e99e1a706a688892" ns2:_="" ns3:_="">
    <xsd:import namespace="ce3a8ae6-d556-45af-955b-11c2337bf011"/>
    <xsd:import namespace="4a62093f-e3d5-4f37-b23f-4353e8d952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a8ae6-d556-45af-955b-11c2337bf0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6a8a38-5593-4a1d-8402-439dcdce83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62093f-e3d5-4f37-b23f-4353e8d952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3a8ae6-d556-45af-955b-11c2337bf01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2C1DF-8856-4DC8-AFD1-E4C7492BB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a8ae6-d556-45af-955b-11c2337bf011"/>
    <ds:schemaRef ds:uri="4a62093f-e3d5-4f37-b23f-4353e8d95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A139B7-460F-433C-8375-6BC3A93C9342}">
  <ds:schemaRefs>
    <ds:schemaRef ds:uri="http://schemas.microsoft.com/office/infopath/2007/PartnerControls"/>
    <ds:schemaRef ds:uri="http://purl.org/dc/terms/"/>
    <ds:schemaRef ds:uri="http://www.w3.org/XML/1998/namespace"/>
    <ds:schemaRef ds:uri="http://purl.org/dc/dcmitype/"/>
    <ds:schemaRef ds:uri="http://purl.org/dc/elements/1.1/"/>
    <ds:schemaRef ds:uri="ce3a8ae6-d556-45af-955b-11c2337bf011"/>
    <ds:schemaRef ds:uri="http://schemas.openxmlformats.org/package/2006/metadata/core-properties"/>
    <ds:schemaRef ds:uri="http://schemas.microsoft.com/office/2006/documentManagement/types"/>
    <ds:schemaRef ds:uri="4a62093f-e3d5-4f37-b23f-4353e8d952a9"/>
    <ds:schemaRef ds:uri="http://schemas.microsoft.com/office/2006/metadata/properties"/>
  </ds:schemaRefs>
</ds:datastoreItem>
</file>

<file path=customXml/itemProps3.xml><?xml version="1.0" encoding="utf-8"?>
<ds:datastoreItem xmlns:ds="http://schemas.openxmlformats.org/officeDocument/2006/customXml" ds:itemID="{8E3BF1FB-CC79-4313-9A3C-81C686A5B6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review- business case- 15.3.22</Template>
  <TotalTime>6514</TotalTime>
  <Words>13579</Words>
  <Application>Microsoft Macintosh PowerPoint</Application>
  <PresentationFormat>Widescreen</PresentationFormat>
  <Paragraphs>704</Paragraphs>
  <Slides>51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Bebas Neue Bold</vt:lpstr>
      <vt:lpstr>Arial</vt:lpstr>
      <vt:lpstr>Avenir Next</vt:lpstr>
      <vt:lpstr>Avenir Next LT Pro</vt:lpstr>
      <vt:lpstr>Calibri</vt:lpstr>
      <vt:lpstr>Courier New</vt:lpstr>
      <vt:lpstr>Montserrat</vt:lpstr>
      <vt:lpstr>Times</vt:lpstr>
      <vt:lpstr>1</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two-thirds (64%) of respondents had experienced delays in cases being heard due to the state of the court within the past 12 months</vt:lpstr>
      <vt:lpstr>PowerPoint Presentation</vt:lpstr>
      <vt:lpstr>Reasons given for the physical infrastructure being “Not at all” fit for purpose – London &amp; the South East</vt:lpstr>
      <vt:lpstr>Reasons given for the physical infrastructure being “Not at all” fit for purpose – outside London</vt:lpstr>
      <vt:lpstr>When asked about poor court experiences, respondents mentioned - </vt:lpstr>
      <vt:lpstr>PowerPoint Presentation</vt:lpstr>
      <vt:lpstr> Comments on the physical infrastructure being fit for purpose “to a large extent”</vt:lpstr>
      <vt:lpstr>PowerPoint Presentation</vt:lpstr>
      <vt:lpstr>The good experiences of the court estate focused on the frontline staff, courts being clean, well maintained, and well managed </vt:lpstr>
      <vt:lpstr>Accessing all areas of the court and having access to appropriate technology were challenges for some disabled solicitors. This group were also less likely to feel physically secure or safe from harm whilst attending court</vt:lpstr>
      <vt:lpstr>PowerPoint Presentation</vt:lpstr>
      <vt:lpstr>What one thing would you do or introduce to help clear the backlog?</vt:lpstr>
      <vt:lpstr>Ideas to help clear the backlog focused on increased staffing of the courts – from judges to administrative staff, to enable more courts to be opened and more sittings. </vt:lpstr>
      <vt:lpstr>Solicitors suggested that closed courts be reopened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Cooper</dc:creator>
  <cp:lastModifiedBy>Emily Reid</cp:lastModifiedBy>
  <cp:revision>592</cp:revision>
  <cp:lastPrinted>2022-05-19T15:22:45Z</cp:lastPrinted>
  <dcterms:created xsi:type="dcterms:W3CDTF">2022-03-16T10:45:23Z</dcterms:created>
  <dcterms:modified xsi:type="dcterms:W3CDTF">2022-12-08T08:48:07Z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0x010100CB00C33824BF5E468058D1DC9AB41B0A</vt:lpwstr>
  </property>
  <property fmtid="{D5CDD505-2E9C-101B-9397-08002B2CF9AE}" pid="3" name="Order">
    <vt:r8>641400</vt:r8>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y fmtid="{D5CDD505-2E9C-101B-9397-08002B2CF9AE}" pid="7" name="MSIP_Label_f5e9a85d-4ce1-4e47-aa2e-eb685858a3fc_Enabled">
    <vt:lpwstr>true</vt:lpwstr>
  </property>
  <property fmtid="{D5CDD505-2E9C-101B-9397-08002B2CF9AE}" pid="8" name="MSIP_Label_f5e9a85d-4ce1-4e47-aa2e-eb685858a3fc_SetDate">
    <vt:lpwstr>2022-03-16T10:45:24Z</vt:lpwstr>
  </property>
  <property fmtid="{D5CDD505-2E9C-101B-9397-08002B2CF9AE}" pid="9" name="MSIP_Label_f5e9a85d-4ce1-4e47-aa2e-eb685858a3fc_Method">
    <vt:lpwstr>Standard</vt:lpwstr>
  </property>
  <property fmtid="{D5CDD505-2E9C-101B-9397-08002B2CF9AE}" pid="10" name="MSIP_Label_f5e9a85d-4ce1-4e47-aa2e-eb685858a3fc_Name">
    <vt:lpwstr>Official</vt:lpwstr>
  </property>
  <property fmtid="{D5CDD505-2E9C-101B-9397-08002B2CF9AE}" pid="11" name="MSIP_Label_f5e9a85d-4ce1-4e47-aa2e-eb685858a3fc_SiteId">
    <vt:lpwstr>2d4ecdb2-42d1-4250-b794-2caf523719ad</vt:lpwstr>
  </property>
  <property fmtid="{D5CDD505-2E9C-101B-9397-08002B2CF9AE}" pid="12" name="MSIP_Label_f5e9a85d-4ce1-4e47-aa2e-eb685858a3fc_ActionId">
    <vt:lpwstr>22889d58-858c-42b2-afdb-04de54f0a1cb</vt:lpwstr>
  </property>
  <property fmtid="{D5CDD505-2E9C-101B-9397-08002B2CF9AE}" pid="13" name="MSIP_Label_f5e9a85d-4ce1-4e47-aa2e-eb685858a3fc_ContentBits">
    <vt:lpwstr>0</vt:lpwstr>
  </property>
  <property fmtid="{D5CDD505-2E9C-101B-9397-08002B2CF9AE}" pid="14" name="b856e18e1a3a4b98b2591de4bd3c43c5">
    <vt:lpwstr/>
  </property>
  <property fmtid="{D5CDD505-2E9C-101B-9397-08002B2CF9AE}" pid="15" name="o21029a1901941c6a6ad6fd524516fdc">
    <vt:lpwstr/>
  </property>
  <property fmtid="{D5CDD505-2E9C-101B-9397-08002B2CF9AE}" pid="16" name="TLS_x0020_Taxonomy">
    <vt:lpwstr/>
  </property>
  <property fmtid="{D5CDD505-2E9C-101B-9397-08002B2CF9AE}" pid="17" name="TLS_x0020_Org_x0020_Structure">
    <vt:lpwstr/>
  </property>
  <property fmtid="{D5CDD505-2E9C-101B-9397-08002B2CF9AE}" pid="18" name="TLS_x0020_Document_x0020_Category">
    <vt:lpwstr/>
  </property>
  <property fmtid="{D5CDD505-2E9C-101B-9397-08002B2CF9AE}" pid="19" name="TLS Taxonomy">
    <vt:lpwstr/>
  </property>
  <property fmtid="{D5CDD505-2E9C-101B-9397-08002B2CF9AE}" pid="20" name="TLS Document Category">
    <vt:lpwstr/>
  </property>
  <property fmtid="{D5CDD505-2E9C-101B-9397-08002B2CF9AE}" pid="21" name="TLS Org Structure">
    <vt:lpwstr/>
  </property>
  <property fmtid="{D5CDD505-2E9C-101B-9397-08002B2CF9AE}" pid="22" name="h08c050cf57c45e9a2587f5512470cb7">
    <vt:lpwstr/>
  </property>
  <property fmtid="{D5CDD505-2E9C-101B-9397-08002B2CF9AE}" pid="23" name="MediaServiceImageTags">
    <vt:lpwstr/>
  </property>
</Properties>
</file>